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0" r:id="rId4"/>
    <p:sldMasterId id="2147483736" r:id="rId5"/>
    <p:sldMasterId id="2147483766" r:id="rId6"/>
    <p:sldMasterId id="2147483787" r:id="rId7"/>
  </p:sldMasterIdLst>
  <p:notesMasterIdLst>
    <p:notesMasterId r:id="rId52"/>
  </p:notesMasterIdLst>
  <p:sldIdLst>
    <p:sldId id="256"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262" r:id="rId5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21D7A-09EA-4553-83CD-8D1CB17C58AF}" type="datetimeFigureOut">
              <a:rPr lang="pt-PT" smtClean="0"/>
              <a:t>18/05/2017</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2A071-81D3-4AED-9141-806A10BAE4D2}" type="slidenum">
              <a:rPr lang="pt-PT" smtClean="0"/>
              <a:t>‹#›</a:t>
            </a:fld>
            <a:endParaRPr lang="pt-PT"/>
          </a:p>
        </p:txBody>
      </p:sp>
    </p:spTree>
    <p:extLst>
      <p:ext uri="{BB962C8B-B14F-4D97-AF65-F5344CB8AC3E}">
        <p14:creationId xmlns:p14="http://schemas.microsoft.com/office/powerpoint/2010/main" val="62088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Interested</a:t>
            </a:r>
            <a:r>
              <a:rPr lang="en-AU" baseline="0" dirty="0"/>
              <a:t> in all things integration – which of course includes MS Flow</a:t>
            </a:r>
            <a:endParaRPr lang="en-AU"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245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need tools that let us rapidly develop solutions for short term and medium engagement, with minimal impact on the budgets and talent pools dedicated to maintaining classic line of business technology.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5/18/2017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47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PowerApps provides a rapid application design canvas for power users and professional developers alike, joining data and mobile devices through the cloud.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5/18/2017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67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start… after you log in. </a:t>
            </a:r>
          </a:p>
          <a:p>
            <a:r>
              <a:rPr lang="en-US" dirty="0"/>
              <a:t>The site has great documentation to get started… Click on ‘Learn’</a:t>
            </a:r>
          </a:p>
          <a:p>
            <a:endParaRPr lang="en-US" dirty="0"/>
          </a:p>
          <a:p>
            <a:endParaRPr lang="pt-PT"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Office 365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046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016D4FFF-EA12-4113-A505-A90247173362}"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5/18/2017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5270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beings are actually great systems integrators today.  We constantly move information around, from our</a:t>
            </a:r>
            <a:r>
              <a:rPr lang="en-US" baseline="0" dirty="0"/>
              <a:t> phones, to our PCs, to our “data systems” that that range from a new SaaS tool, to pen and paper.  We receive an input or notification on one of our devices, and we cascade it into another routine action. </a:t>
            </a:r>
          </a:p>
          <a:p>
            <a:endParaRPr lang="en-US" baseline="0" dirty="0"/>
          </a:p>
          <a:p>
            <a:r>
              <a:rPr lang="en-US" baseline="0" dirty="0"/>
              <a:t>Some real life examples: </a:t>
            </a:r>
          </a:p>
          <a:p>
            <a:pPr marL="171450" lvl="0" indent="-171450" fontAlgn="ctr">
              <a:buFont typeface="Arial" panose="020B0604020202020204" pitchFamily="34" charset="0"/>
              <a:buChar char="•"/>
            </a:pPr>
            <a:r>
              <a:rPr lang="en-US" sz="1200" kern="1200" dirty="0">
                <a:solidFill>
                  <a:schemeClr val="tx1"/>
                </a:solidFill>
                <a:effectLst/>
                <a:latin typeface="+mn-lt"/>
                <a:ea typeface="+mn-ea"/>
                <a:cs typeface="+mn-cs"/>
              </a:rPr>
              <a:t>Our teams are constantly meeting people at events and following up over email. We want to ensure we don't miss any of these leads, but re-typing information from emails into our CRM system is tedious.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work with agencies who create content and upload large files to OneDrive or Dropbox accounts. Our teams want to know right when the latest files arrive, without having to check every 30 minutes, and then they want to transfer a backup to a save cloud storage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soon as it comes through to ensure we don’t loose any valuable 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get hundreds of emails every day, and my notification options are all-or-nothing. It’s hard to keep up with all that traffic when I’m travelling. I’d like to get an SMS when specific people like my boss or a key customer prospect reach out directly to me</a:t>
            </a:r>
            <a:endParaRPr lang="en-US" baseline="0" dirty="0"/>
          </a:p>
          <a:p>
            <a:pPr marL="171450" indent="-171450">
              <a:buFont typeface="Arial" panose="020B0604020202020204" pitchFamily="34" charset="0"/>
              <a:buChar char="•"/>
            </a:pPr>
            <a:endParaRPr lang="en-US" baseline="0" dirty="0"/>
          </a:p>
          <a:p>
            <a:r>
              <a:rPr lang="en-US" b="1" baseline="0" dirty="0"/>
              <a:t>However</a:t>
            </a:r>
            <a:r>
              <a:rPr lang="en-US" baseline="0" dirty="0"/>
              <a:t>, humans aren’t especially efficient system integrators.  What if we could automate these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these system are seen as "not designed to work with each other" and integration projects between these systems will quickly become complex IT projects that take a long time to execute and require deep integration expertise.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What if we could automate routine tasks to be more efficient as a business users?</a:t>
            </a:r>
          </a:p>
          <a:p>
            <a:endParaRPr lang="en-US" baseline="0" dirty="0"/>
          </a:p>
          <a:p>
            <a:r>
              <a:rPr lang="en-US" baseline="0" dirty="0"/>
              <a:t>What if we could enable new uses and accomplish things we can’t currently do today by relying on powerful process automation that does not require length IT projects?</a:t>
            </a:r>
          </a:p>
          <a:p>
            <a:endParaRPr lang="en-US" baseline="0"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70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beings are actually great systems integrators today.  We constantly move information around, from our</a:t>
            </a:r>
            <a:r>
              <a:rPr lang="en-US" baseline="0" dirty="0"/>
              <a:t> phones, to our PCs, to our “data systems” that that range from a new SaaS tool, to pen and paper.  We receive an input or notification on one of our devices, and we cascade it into another routine action. </a:t>
            </a:r>
          </a:p>
          <a:p>
            <a:endParaRPr lang="en-US" baseline="0" dirty="0"/>
          </a:p>
          <a:p>
            <a:r>
              <a:rPr lang="en-US" baseline="0" dirty="0"/>
              <a:t>Some real life examples: </a:t>
            </a:r>
          </a:p>
          <a:p>
            <a:pPr marL="171450" lvl="0" indent="-171450" fontAlgn="ctr">
              <a:buFont typeface="Arial" panose="020B0604020202020204" pitchFamily="34" charset="0"/>
              <a:buChar char="•"/>
            </a:pPr>
            <a:r>
              <a:rPr lang="en-US" sz="1200" kern="1200" dirty="0">
                <a:solidFill>
                  <a:schemeClr val="tx1"/>
                </a:solidFill>
                <a:effectLst/>
                <a:latin typeface="+mn-lt"/>
                <a:ea typeface="+mn-ea"/>
                <a:cs typeface="+mn-cs"/>
              </a:rPr>
              <a:t>Our teams are constantly meeting people at events and following up over email. We want to ensure we don't miss any of these leads, but re-typing information from emails into our CRM system is tedious.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work with agencies who create content and upload large files to OneDrive or Dropbox accounts. Our teams want to know right when the latest files arrive, without having to check every 30 minutes, and then they want to transfer a backup to a save cloud storage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soon as it comes through to ensure we don’t loose any valuable 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get hundreds of emails every day, and my notification options are all-or-nothing. It’s hard to keep up with all that traffic when I’m travelling. I’d like to get an SMS when specific people like my boss or a key customer prospect reach out directly to me</a:t>
            </a:r>
            <a:endParaRPr lang="en-US" baseline="0" dirty="0"/>
          </a:p>
          <a:p>
            <a:pPr marL="171450" indent="-171450">
              <a:buFont typeface="Arial" panose="020B0604020202020204" pitchFamily="34" charset="0"/>
              <a:buChar char="•"/>
            </a:pPr>
            <a:endParaRPr lang="en-US" baseline="0" dirty="0"/>
          </a:p>
          <a:p>
            <a:r>
              <a:rPr lang="en-US" b="1" baseline="0" dirty="0"/>
              <a:t>However</a:t>
            </a:r>
            <a:r>
              <a:rPr lang="en-US" baseline="0" dirty="0"/>
              <a:t>, humans aren’t especially efficient system integrators.  What if we could automate these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these system are seen as "not designed to work with each other" and integration projects between these systems will quickly become complex IT projects that take a long time to execute and require deep integration expertise.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What if we could automate routine tasks to be more efficient as a business users?</a:t>
            </a:r>
          </a:p>
          <a:p>
            <a:endParaRPr lang="en-US" baseline="0" dirty="0"/>
          </a:p>
          <a:p>
            <a:r>
              <a:rPr lang="en-US" baseline="0" dirty="0"/>
              <a:t>What if we could enable new uses and accomplish things we can’t currently do today by relying on powerful process automation that does not require length IT projects?</a:t>
            </a:r>
          </a:p>
          <a:p>
            <a:endParaRPr lang="en-US" baseline="0" dirty="0"/>
          </a:p>
          <a:p>
            <a:endParaRPr lang="en-US"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56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 that helps business</a:t>
            </a:r>
            <a:r>
              <a:rPr lang="en-US" sz="1200" baseline="0" dirty="0">
                <a:latin typeface="Segoe UI Light" panose="020B0502040204020203" pitchFamily="34" charset="0"/>
                <a:cs typeface="Segoe UI Light" panose="020B0502040204020203" pitchFamily="34" charset="0"/>
              </a:rPr>
              <a:t> users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&amp;</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services</a:t>
            </a:r>
            <a:r>
              <a:rPr lang="en-US" sz="1200" baseline="0" dirty="0">
                <a:latin typeface="Segoe UI Light" panose="020B0502040204020203" pitchFamily="34" charset="0"/>
                <a:cs typeface="Segoe UI Light" panose="020B0502040204020203" pitchFamily="34" charset="0"/>
              </a:rPr>
              <a:t> that they rely on</a:t>
            </a:r>
            <a:r>
              <a:rPr lang="en-US" sz="1200" dirty="0">
                <a:latin typeface="Segoe UI Light" panose="020B0502040204020203" pitchFamily="34" charset="0"/>
                <a:cs typeface="Segoe UI Light" panose="020B0502040204020203" pitchFamily="34" charset="0"/>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566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more advanced integration scenarios with multiple steps, adding conditions between steps and the every expanding list of more advanced enterprise connectors.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125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Get a whole bunch of connectors OOTB to common SaaS Services, from O365 (Outlook, OneDrive) to collaborative </a:t>
            </a:r>
            <a:r>
              <a:rPr lang="en-US" baseline="0" dirty="0" err="1"/>
              <a:t>svcs</a:t>
            </a:r>
            <a:r>
              <a:rPr lang="en-US" baseline="0" dirty="0"/>
              <a:t> (Slack) to CRM </a:t>
            </a:r>
            <a:r>
              <a:rPr lang="en-US" baseline="0" dirty="0" err="1"/>
              <a:t>svcs</a:t>
            </a:r>
            <a:r>
              <a:rPr lang="en-US" baseline="0" dirty="0"/>
              <a:t> (Salesforce, Dynamics CRM)</a:t>
            </a:r>
          </a:p>
          <a:p>
            <a:pPr marL="171450" indent="-171450">
              <a:buFontTx/>
              <a:buChar char="-"/>
            </a:pPr>
            <a:r>
              <a:rPr lang="en-US" baseline="0" dirty="0"/>
              <a:t>Can support connections to custom APIs (Swagger end point definition)</a:t>
            </a:r>
            <a:endParaRPr lang="en-US" dirty="0"/>
          </a:p>
          <a:p>
            <a:pPr marL="171450" indent="-171450">
              <a:buFontTx/>
              <a:buChar char="-"/>
            </a:pPr>
            <a:r>
              <a:rPr lang="en-US" baseline="0" dirty="0"/>
              <a:t>URL for full list of connectors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906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pPr marL="0" marR="0" lvl="0" indent="0" algn="l" defTabSz="914363" rtl="0" eaLnBrk="1" fontAlgn="auto" latinLnBrk="0" hangingPunct="1">
              <a:lnSpc>
                <a:spcPct val="90000"/>
              </a:lnSpc>
              <a:spcBef>
                <a:spcPts val="0"/>
              </a:spcBef>
              <a:spcAft>
                <a:spcPts val="333"/>
              </a:spcAft>
              <a:buClrTx/>
              <a:buSzTx/>
              <a:buFontTx/>
              <a:buNone/>
              <a:tabLst/>
              <a:defRPr/>
            </a:pPr>
            <a:r>
              <a:rPr lang="en-AU" sz="1200" dirty="0"/>
              <a:t>No code, no</a:t>
            </a:r>
            <a:r>
              <a:rPr lang="en-AU" sz="1200" baseline="0" dirty="0"/>
              <a:t> workflow – configure the connectors</a:t>
            </a:r>
            <a:endParaRPr lang="en-US" sz="1200" kern="1200" dirty="0">
              <a:solidFill>
                <a:schemeClr val="tx1"/>
              </a:solidFill>
              <a:effectLst/>
              <a:latin typeface="+mn-lt"/>
              <a:ea typeface="+mn-ea"/>
              <a:cs typeface="+mn-cs"/>
            </a:endParaRPr>
          </a:p>
          <a:p>
            <a:pPr marL="171450" indent="-171450">
              <a:buFontTx/>
              <a:buChar char="-"/>
            </a:pPr>
            <a:r>
              <a:rPr lang="en-US" dirty="0"/>
              <a:t>Go</a:t>
            </a:r>
            <a:r>
              <a:rPr lang="en-US" baseline="0" dirty="0"/>
              <a:t> to landing page and choose or search for a template</a:t>
            </a:r>
          </a:p>
          <a:p>
            <a:pPr marL="171450" indent="-171450">
              <a:buFontTx/>
              <a:buChar char="-"/>
            </a:pPr>
            <a:r>
              <a:rPr lang="en-US" baseline="0" dirty="0"/>
              <a:t>Sign in</a:t>
            </a:r>
          </a:p>
          <a:p>
            <a:pPr marL="171450" indent="-171450">
              <a:buFontTx/>
              <a:buChar char="-"/>
            </a:pPr>
            <a:r>
              <a:rPr lang="en-US" dirty="0"/>
              <a:t>Configure</a:t>
            </a:r>
            <a:r>
              <a:rPr lang="en-US" baseline="0" dirty="0"/>
              <a:t> the connectors in the template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38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403D1AC-AE9D-48D5-8B67-D59D21AF1D3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569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User over 100+ templates (and growing)</a:t>
            </a:r>
            <a:r>
              <a:rPr lang="en-US" sz="1200" kern="1200" baseline="0" dirty="0">
                <a:solidFill>
                  <a:schemeClr val="tx1"/>
                </a:solidFill>
                <a:latin typeface="Segoe UI Light" panose="020B0502040204020203" pitchFamily="34" charset="0"/>
                <a:ea typeface="+mn-ea"/>
                <a:cs typeface="Segoe UI Light" panose="020B0502040204020203" pitchFamily="34" charset="0"/>
              </a:rPr>
              <a:t> </a:t>
            </a:r>
            <a:r>
              <a:rPr lang="en-US" sz="1200" kern="1200" dirty="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88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 that helps business</a:t>
            </a:r>
            <a:r>
              <a:rPr lang="en-US" sz="1200" baseline="0" dirty="0">
                <a:latin typeface="Segoe UI Light" panose="020B0502040204020203" pitchFamily="34" charset="0"/>
                <a:cs typeface="Segoe UI Light" panose="020B0502040204020203" pitchFamily="34" charset="0"/>
              </a:rPr>
              <a:t> users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&amp;</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services</a:t>
            </a:r>
            <a:r>
              <a:rPr lang="en-US" sz="1200" baseline="0" dirty="0">
                <a:latin typeface="Segoe UI Light" panose="020B0502040204020203" pitchFamily="34" charset="0"/>
                <a:cs typeface="Segoe UI Light" panose="020B0502040204020203" pitchFamily="34" charset="0"/>
              </a:rPr>
              <a:t> that they rely on</a:t>
            </a:r>
            <a:r>
              <a:rPr lang="en-US" sz="1200" dirty="0">
                <a:latin typeface="Segoe UI Light" panose="020B0502040204020203" pitchFamily="34" charset="0"/>
                <a:cs typeface="Segoe UI Light" panose="020B0502040204020203" pitchFamily="34" charset="0"/>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566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utilizing</a:t>
            </a:r>
            <a:r>
              <a:rPr lang="en-US" sz="1200" baseline="0" dirty="0"/>
              <a:t> Templates, e</a:t>
            </a:r>
            <a:r>
              <a:rPr lang="en-US" sz="1200" dirty="0"/>
              <a:t>nd-users can easily build their own Flows or customize</a:t>
            </a:r>
            <a:r>
              <a:rPr lang="en-US" sz="1200" baseline="0" dirty="0"/>
              <a:t> any of the available templates </a:t>
            </a:r>
            <a:r>
              <a:rPr lang="en-US" sz="1200" dirty="0"/>
              <a:t>through an easy to use visual designer.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23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72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680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4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213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473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05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58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sz="900" dirty="0">
                <a:solidFill>
                  <a:srgbClr val="FFFFFF"/>
                </a:solidFill>
                <a:ea typeface="Calibri" panose="020F0502020204030204" pitchFamily="34" charset="0"/>
                <a:cs typeface="Times New Roman" panose="02020603050405020304" pitchFamily="18" charset="0"/>
              </a:rPr>
              <a:t>Create mobile business apps with clicks, ‘not code’</a:t>
            </a:r>
            <a:endParaRPr lang="en-US" sz="900" dirty="0">
              <a:solidFill>
                <a:srgbClr val="FFFFFF"/>
              </a:solidFill>
              <a:latin typeface="Segoe UI Light"/>
              <a:ea typeface="Calibri" panose="020F0502020204030204" pitchFamily="34" charset="0"/>
              <a:cs typeface="Times New Roman" panose="02020603050405020304" pitchFamily="18" charset="0"/>
            </a:endParaRP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sz="900" dirty="0">
              <a:solidFill>
                <a:srgbClr val="FFFFFF"/>
              </a:solidFill>
              <a:ea typeface="Calibri" panose="020F0502020204030204" pitchFamily="34" charset="0"/>
              <a:cs typeface="Times New Roman" panose="02020603050405020304" pitchFamily="18" charset="0"/>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dirty="0">
                <a:solidFill>
                  <a:srgbClr val="FFFFFF"/>
                </a:solidFill>
                <a:ea typeface="Calibri" panose="020F0502020204030204" pitchFamily="34" charset="0"/>
                <a:cs typeface="Times New Roman" panose="02020603050405020304" pitchFamily="18" charset="0"/>
              </a:rPr>
              <a:t>App Services, Service Fabric, Azure Functions, Logic Apps, API Management, BizTalk…Turn your data into apps</a:t>
            </a:r>
          </a:p>
          <a:p>
            <a:endParaRPr lang="pt-PT"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Office 365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502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55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453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B758A610-1E6A-4304-BC05-570DCBF01AA5}"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5/18/2017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27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277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016D4FFF-EA12-4113-A505-A90247173362}"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5/18/2017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024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We’ve come to expect innovation from all the apps we run on our personal devices.  Thousands, and thousands of apps.</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38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But the business world hasn’t kept pace.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213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There are many reasons.  Data complexity.  Talent and training.  But fundamentally, the biggest problem is the lack of IT budget dedicated to anything but keeping up with line of business systems.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t>
            </a:r>
            <a:endParaRPr lang="en-US" dirty="0"/>
          </a:p>
          <a:p>
            <a:endParaRPr lang="en-US" dirty="0"/>
          </a:p>
          <a:p>
            <a:r>
              <a:rPr lang="en-US" dirty="0"/>
              <a:t>The Mobility of the Experience -- physically – with 37% of us working from three or more locations.</a:t>
            </a:r>
          </a:p>
          <a:p>
            <a:r>
              <a:rPr lang="en-US" dirty="0"/>
              <a:t> </a:t>
            </a:r>
          </a:p>
          <a:p>
            <a:r>
              <a:rPr lang="en-US" dirty="0"/>
              <a:t>But also the Mobility of the experience across devices – with about ½ of us using three or more devices for work.</a:t>
            </a:r>
          </a:p>
          <a:p>
            <a:r>
              <a:rPr lang="en-US" dirty="0"/>
              <a:t> </a:t>
            </a:r>
          </a:p>
          <a:p>
            <a:r>
              <a:rPr lang="en-US" dirty="0"/>
              <a:t>And finally -- our experiences are naturally moving across Apps too -- 82% of information workers use seven or more apps for work.</a:t>
            </a:r>
          </a:p>
          <a:p>
            <a:r>
              <a:rPr lang="en-US" dirty="0"/>
              <a:t> </a:t>
            </a:r>
          </a:p>
          <a:p>
            <a:r>
              <a:rPr lang="en-US" dirty="0"/>
              <a:t>And as the experience moves – so does the data . . .</a:t>
            </a:r>
          </a:p>
          <a:p>
            <a:r>
              <a:rPr lang="en-US" dirty="0"/>
              <a:t>“Organizational Blind Spot: The Role of Document-Driven Business Processes in Driving Top-Line Growth,” IDC White Paper sponsored by Ricoh, September 2012</a:t>
            </a:r>
          </a:p>
          <a:p>
            <a:r>
              <a:rPr lang="en-US" dirty="0"/>
              <a:t>*“Reducing Effort for Banks and Their Customers through Digital Signatures,” CEB TowerGroup, February 2014</a:t>
            </a:r>
          </a:p>
          <a:p>
            <a:r>
              <a:rPr lang="en-US" dirty="0"/>
              <a:t>**The Cost of Too Much Information: Government Workers Lose Productivity Due to Information Overload, IDC Govt’ Insights, 2012</a:t>
            </a:r>
          </a:p>
          <a:p>
            <a:r>
              <a:rPr lang="en-US" dirty="0"/>
              <a:t>***</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5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Systems that run for decades are critical.   But application lifecycles need not be measured in years.  Essential business processes sometimes happen in minutes, or days. And we need tools to help us keep up.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5/18/2017 10:12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2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23.png"/></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hyperlink" Target="http://www.devscope.net/"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18/05/2017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531450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18/05/2017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3336729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13555946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17688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9069446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1360213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a:srcRect l="8121" t="19561" r="7939" b="19345"/>
          <a:stretch/>
        </p:blipFill>
        <p:spPr>
          <a:xfrm>
            <a:off x="10941522" y="6388344"/>
            <a:ext cx="1110496" cy="339762"/>
          </a:xfrm>
          <a:prstGeom prst="rect">
            <a:avLst/>
          </a:prstGeom>
        </p:spPr>
      </p:pic>
    </p:spTree>
    <p:extLst>
      <p:ext uri="{BB962C8B-B14F-4D97-AF65-F5344CB8AC3E}">
        <p14:creationId xmlns:p14="http://schemas.microsoft.com/office/powerpoint/2010/main" val="305998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5850955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28926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2181889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9287277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63069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18/05/2017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14652625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4"/>
            <a:ext cx="10240454"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4"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81426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4"/>
            <a:ext cx="11151917"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4096319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202636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4711"/>
          <a:stretch/>
        </p:blipFill>
        <p:spPr>
          <a:xfrm>
            <a:off x="1" y="-30522"/>
            <a:ext cx="12192000" cy="6919044"/>
          </a:xfrm>
          <a:prstGeom prst="rect">
            <a:avLst/>
          </a:prstGeom>
        </p:spPr>
      </p:pic>
      <p:sp>
        <p:nvSpPr>
          <p:cNvPr id="17" name="Rectangle 16"/>
          <p:cNvSpPr/>
          <p:nvPr userDrawn="1"/>
        </p:nvSpPr>
        <p:spPr bwMode="gray">
          <a:xfrm>
            <a:off x="123116" y="1381528"/>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1"/>
            <a:ext cx="7667103" cy="179084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900088"/>
            <a:ext cx="2262981" cy="950893"/>
          </a:xfrm>
          <a:prstGeom prst="rect">
            <a:avLst/>
          </a:prstGeom>
        </p:spPr>
      </p:pic>
    </p:spTree>
    <p:extLst>
      <p:ext uri="{BB962C8B-B14F-4D97-AF65-F5344CB8AC3E}">
        <p14:creationId xmlns:p14="http://schemas.microsoft.com/office/powerpoint/2010/main" val="773687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2"/>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3" y="481160"/>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97726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7" name="Text Placeholder 2"/>
          <p:cNvSpPr>
            <a:spLocks noGrp="1"/>
          </p:cNvSpPr>
          <p:nvPr>
            <p:ph type="body" sz="quarter" idx="13" hasCustomPrompt="1"/>
          </p:nvPr>
        </p:nvSpPr>
        <p:spPr>
          <a:xfrm>
            <a:off x="8337063" y="301619"/>
            <a:ext cx="3584143"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TextBox 7"/>
          <p:cNvSpPr txBox="1"/>
          <p:nvPr userDrawn="1"/>
        </p:nvSpPr>
        <p:spPr>
          <a:xfrm>
            <a:off x="283308" y="5954049"/>
            <a:ext cx="1862846"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7453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9"/>
            <a:ext cx="3584143"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9" name="TextBox 8"/>
          <p:cNvSpPr txBox="1"/>
          <p:nvPr userDrawn="1"/>
        </p:nvSpPr>
        <p:spPr>
          <a:xfrm>
            <a:off x="283308" y="5954049"/>
            <a:ext cx="1862846"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1277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30" indent="0">
              <a:buNone/>
              <a:defRPr/>
            </a:lvl3pPr>
            <a:lvl4pPr marL="448059" indent="0">
              <a:buNone/>
              <a:defRPr/>
            </a:lvl4pPr>
            <a:lvl5pPr marL="67208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3223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22057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1247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346442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5682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0242277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2370655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8"/>
            <a:ext cx="8964248"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0155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8"/>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6500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1633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651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22983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2869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1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685073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64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634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8"/>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9"/>
            <a:ext cx="1421436" cy="300619"/>
          </a:xfrm>
          <a:prstGeom prst="rect">
            <a:avLst/>
          </a:prstGeom>
        </p:spPr>
      </p:pic>
    </p:spTree>
    <p:extLst>
      <p:ext uri="{BB962C8B-B14F-4D97-AF65-F5344CB8AC3E}">
        <p14:creationId xmlns:p14="http://schemas.microsoft.com/office/powerpoint/2010/main" val="100070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9885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68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192000" cy="6858000"/>
          </a:xfrm>
          <a:prstGeom prst="rect">
            <a:avLst/>
          </a:prstGeom>
        </p:spPr>
      </p:pic>
      <p:sp>
        <p:nvSpPr>
          <p:cNvPr id="18" name="Rectangle 17"/>
          <p:cNvSpPr/>
          <p:nvPr userDrawn="1"/>
        </p:nvSpPr>
        <p:spPr>
          <a:xfrm>
            <a:off x="1" y="2"/>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8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7507" cy="6862072"/>
          </a:xfrm>
          <a:prstGeom prst="rect">
            <a:avLst/>
          </a:prstGeom>
        </p:spPr>
      </p:pic>
      <p:sp>
        <p:nvSpPr>
          <p:cNvPr id="18" name="Rectangle 17"/>
          <p:cNvSpPr/>
          <p:nvPr userDrawn="1"/>
        </p:nvSpPr>
        <p:spPr>
          <a:xfrm>
            <a:off x="0" y="2"/>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0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9"/>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109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2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192000" cy="6858000"/>
          </a:xfrm>
          <a:prstGeom prst="rect">
            <a:avLst/>
          </a:prstGeom>
        </p:spPr>
      </p:pic>
      <p:sp>
        <p:nvSpPr>
          <p:cNvPr id="18" name="Rectangle 17"/>
          <p:cNvSpPr/>
          <p:nvPr userDrawn="1"/>
        </p:nvSpPr>
        <p:spPr>
          <a:xfrm>
            <a:off x="1" y="2"/>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2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88661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7507" cy="6862072"/>
          </a:xfrm>
          <a:prstGeom prst="rect">
            <a:avLst/>
          </a:prstGeom>
        </p:spPr>
      </p:pic>
      <p:sp>
        <p:nvSpPr>
          <p:cNvPr id="18" name="Rectangle 17"/>
          <p:cNvSpPr/>
          <p:nvPr userDrawn="1"/>
        </p:nvSpPr>
        <p:spPr>
          <a:xfrm>
            <a:off x="0" y="2"/>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8"/>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21"/>
            <a:ext cx="6273418" cy="1775913"/>
          </a:xfrm>
          <a:noFill/>
        </p:spPr>
        <p:txBody>
          <a:bodyPr lIns="146304" tIns="109728" rIns="146304" bIns="91440" anchor="b" anchorCtr="0">
            <a:noAutofit/>
          </a:bodyPr>
          <a:lstStyle>
            <a:lvl1pPr marL="0" indent="0">
              <a:spcBef>
                <a:spcPts val="0"/>
              </a:spcBef>
              <a:buNone/>
              <a:defRPr sz="2744"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5" y="3134093"/>
            <a:ext cx="9860609" cy="1639736"/>
          </a:xfrm>
          <a:noFill/>
        </p:spPr>
        <p:txBody>
          <a:bodyPr lIns="146304" tIns="91440" rIns="146304" bIns="91440" anchor="t" anchorCtr="0"/>
          <a:lstStyle>
            <a:lvl1pPr>
              <a:defRPr sz="4704"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40" y="460730"/>
            <a:ext cx="7171399" cy="518319"/>
          </a:xfrm>
        </p:spPr>
        <p:txBody>
          <a:bodyPr lIns="182880" tIns="146304" rIns="182880" bIns="146304">
            <a:noAutofit/>
          </a:bodyPr>
          <a:lstStyle>
            <a:lvl1pPr>
              <a:defRPr sz="1764"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40"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0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9"/>
            <a:ext cx="1522404" cy="326167"/>
          </a:xfrm>
          <a:prstGeom prst="rect">
            <a:avLst/>
          </a:prstGeom>
        </p:spPr>
      </p:pic>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864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2"/>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3"/>
            <a:ext cx="11201400" cy="304801"/>
          </a:xfrm>
        </p:spPr>
        <p:txBody>
          <a:bodyPr/>
          <a:lstStyle/>
          <a:p>
            <a:pPr defTabSz="914040">
              <a:defRPr/>
            </a:pPr>
            <a:endParaRPr lang="en-US" dirty="0">
              <a:solidFill>
                <a:srgbClr val="505050"/>
              </a:solidFill>
            </a:endParaRPr>
          </a:p>
        </p:txBody>
      </p:sp>
    </p:spTree>
    <p:extLst>
      <p:ext uri="{BB962C8B-B14F-4D97-AF65-F5344CB8AC3E}">
        <p14:creationId xmlns:p14="http://schemas.microsoft.com/office/powerpoint/2010/main" val="131684774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3"/>
            <a:ext cx="11201400" cy="304801"/>
          </a:xfrm>
        </p:spPr>
        <p:txBody>
          <a:bodyPr/>
          <a:lstStyle/>
          <a:p>
            <a:pPr defTabSz="914040">
              <a:defRPr/>
            </a:pPr>
            <a:endParaRPr lang="en-US" dirty="0">
              <a:solidFill>
                <a:srgbClr val="505050"/>
              </a:solidFill>
            </a:endParaRPr>
          </a:p>
        </p:txBody>
      </p:sp>
    </p:spTree>
    <p:extLst>
      <p:ext uri="{BB962C8B-B14F-4D97-AF65-F5344CB8AC3E}">
        <p14:creationId xmlns:p14="http://schemas.microsoft.com/office/powerpoint/2010/main" val="97369693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Tree>
    <p:extLst>
      <p:ext uri="{BB962C8B-B14F-4D97-AF65-F5344CB8AC3E}">
        <p14:creationId xmlns:p14="http://schemas.microsoft.com/office/powerpoint/2010/main" val="23486610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3"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3" y="-1"/>
            <a:ext cx="12198284" cy="6858005"/>
          </a:xfrm>
          <a:prstGeom prst="rect">
            <a:avLst/>
          </a:prstGeom>
        </p:spPr>
      </p:pic>
    </p:spTree>
    <p:extLst>
      <p:ext uri="{BB962C8B-B14F-4D97-AF65-F5344CB8AC3E}">
        <p14:creationId xmlns:p14="http://schemas.microsoft.com/office/powerpoint/2010/main" val="225790632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3" y="-5"/>
            <a:ext cx="12198284" cy="6858005"/>
          </a:xfrm>
          <a:prstGeom prst="rect">
            <a:avLst/>
          </a:prstGeom>
        </p:spPr>
      </p:pic>
      <p:grpSp>
        <p:nvGrpSpPr>
          <p:cNvPr id="4" name="Group 3"/>
          <p:cNvGrpSpPr/>
          <p:nvPr userDrawn="1"/>
        </p:nvGrpSpPr>
        <p:grpSpPr>
          <a:xfrm>
            <a:off x="-6283"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10001824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192000" cy="6858000"/>
          </a:xfrm>
          <a:prstGeom prst="rect">
            <a:avLst/>
          </a:prstGeom>
        </p:spPr>
      </p:pic>
      <p:sp>
        <p:nvSpPr>
          <p:cNvPr id="10" name="Rectangle 9"/>
          <p:cNvSpPr/>
          <p:nvPr userDrawn="1"/>
        </p:nvSpPr>
        <p:spPr>
          <a:xfrm>
            <a:off x="1" y="2"/>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1322093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192000" cy="6858001"/>
          </a:xfrm>
          <a:prstGeom prst="rect">
            <a:avLst/>
          </a:prstGeom>
        </p:spPr>
      </p:pic>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
        <p:nvSpPr>
          <p:cNvPr id="4" name="Rectangle 3"/>
          <p:cNvSpPr/>
          <p:nvPr userDrawn="1"/>
        </p:nvSpPr>
        <p:spPr>
          <a:xfrm>
            <a:off x="2"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914040" rtl="0" eaLnBrk="1" fontAlgn="auto" latinLnBrk="0" hangingPunct="1">
              <a:lnSpc>
                <a:spcPct val="100000"/>
              </a:lnSpc>
              <a:spcBef>
                <a:spcPts val="0"/>
              </a:spcBef>
              <a:spcAft>
                <a:spcPts val="0"/>
              </a:spcAft>
              <a:buClrTx/>
              <a:buSzTx/>
              <a:buFontTx/>
              <a:buNone/>
              <a:tabLst/>
              <a:defRPr/>
            </a:pPr>
            <a:endParaRPr kumimoji="0" lang="en-US" sz="199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8222667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192000" cy="6858001"/>
          </a:xfrm>
          <a:prstGeom prst="rect">
            <a:avLst/>
          </a:prstGeom>
        </p:spPr>
      </p:pic>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Tree>
    <p:extLst>
      <p:ext uri="{BB962C8B-B14F-4D97-AF65-F5344CB8AC3E}">
        <p14:creationId xmlns:p14="http://schemas.microsoft.com/office/powerpoint/2010/main" val="18207689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sp>
        <p:nvSpPr>
          <p:cNvPr id="14" name="Rectangle 13"/>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60942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2000" cy="6858001"/>
          </a:xfrm>
          <a:prstGeom prst="rect">
            <a:avLst/>
          </a:prstGeom>
        </p:spPr>
      </p:pic>
      <p:sp>
        <p:nvSpPr>
          <p:cNvPr id="2" name="Footer Placeholder 1"/>
          <p:cNvSpPr>
            <a:spLocks noGrp="1"/>
          </p:cNvSpPr>
          <p:nvPr>
            <p:ph type="ftr" sz="quarter" idx="15"/>
          </p:nvPr>
        </p:nvSpPr>
        <p:spPr>
          <a:xfrm>
            <a:off x="228601" y="6553203"/>
            <a:ext cx="11201400" cy="304801"/>
          </a:xfrm>
        </p:spPr>
        <p:txBody>
          <a:bodyPr/>
          <a:lstStyle/>
          <a:p>
            <a:pPr defTabSz="914040">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Tree>
    <p:extLst>
      <p:ext uri="{BB962C8B-B14F-4D97-AF65-F5344CB8AC3E}">
        <p14:creationId xmlns:p14="http://schemas.microsoft.com/office/powerpoint/2010/main" val="39720499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530" indent="0">
              <a:buNone/>
              <a:defRPr>
                <a:solidFill>
                  <a:schemeClr val="tx1"/>
                </a:solidFill>
                <a:latin typeface="Courier New" pitchFamily="49" charset="0"/>
                <a:cs typeface="Courier New" pitchFamily="49" charset="0"/>
              </a:defRPr>
            </a:lvl2pPr>
            <a:lvl3pPr marL="588171" indent="0">
              <a:buNone/>
              <a:defRPr>
                <a:solidFill>
                  <a:schemeClr val="tx1"/>
                </a:solidFill>
                <a:latin typeface="Courier New" pitchFamily="49" charset="0"/>
                <a:cs typeface="Courier New" pitchFamily="49" charset="0"/>
              </a:defRPr>
            </a:lvl3pPr>
            <a:lvl4pPr marL="869701" indent="0">
              <a:buNone/>
              <a:defRPr>
                <a:solidFill>
                  <a:schemeClr val="tx1"/>
                </a:solidFill>
                <a:latin typeface="Courier New" pitchFamily="49" charset="0"/>
                <a:cs typeface="Courier New" pitchFamily="49" charset="0"/>
              </a:defRPr>
            </a:lvl4pPr>
            <a:lvl5pPr marL="1104968"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2"/>
            <a:ext cx="11201400" cy="304801"/>
          </a:xfrm>
        </p:spPr>
        <p:txBody>
          <a:bodyPr/>
          <a:lstStyle/>
          <a:p>
            <a:pPr defTabSz="914040">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040">
              <a:defRPr/>
            </a:pPr>
            <a:fld id="{FAADACFB-7C71-4E89-89D2-7BBA40B7BFA9}" type="slidenum">
              <a:rPr lang="en-US" smtClean="0">
                <a:solidFill>
                  <a:srgbClr val="505050"/>
                </a:solidFill>
              </a:rPr>
              <a:pPr defTabSz="914040">
                <a:defRPr/>
              </a:pPr>
              <a:t>‹#›</a:t>
            </a:fld>
            <a:endParaRPr lang="en-US" dirty="0">
              <a:solidFill>
                <a:srgbClr val="505050"/>
              </a:solidFill>
            </a:endParaRPr>
          </a:p>
        </p:txBody>
      </p:sp>
    </p:spTree>
    <p:extLst>
      <p:ext uri="{BB962C8B-B14F-4D97-AF65-F5344CB8AC3E}">
        <p14:creationId xmlns:p14="http://schemas.microsoft.com/office/powerpoint/2010/main" val="15414135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2"/>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3951">
              <a:defRPr/>
            </a:pPr>
            <a:fld id="{FAADACFB-7C71-4E89-89D2-7BBA40B7BFA9}" type="slidenum">
              <a:rPr lang="en-US" smtClean="0">
                <a:solidFill>
                  <a:srgbClr val="505050"/>
                </a:solidFill>
              </a:rPr>
              <a:pPr defTabSz="913951">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3"/>
            <a:ext cx="11201400" cy="304801"/>
          </a:xfrm>
        </p:spPr>
        <p:txBody>
          <a:bodyPr/>
          <a:lstStyle/>
          <a:p>
            <a:pPr defTabSz="913951">
              <a:defRPr/>
            </a:pPr>
            <a:endParaRPr lang="en-US" dirty="0">
              <a:solidFill>
                <a:srgbClr val="505050"/>
              </a:solidFill>
            </a:endParaRPr>
          </a:p>
        </p:txBody>
      </p:sp>
    </p:spTree>
    <p:extLst>
      <p:ext uri="{BB962C8B-B14F-4D97-AF65-F5344CB8AC3E}">
        <p14:creationId xmlns:p14="http://schemas.microsoft.com/office/powerpoint/2010/main" val="34003720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3951">
              <a:defRPr/>
            </a:pPr>
            <a:fld id="{FAADACFB-7C71-4E89-89D2-7BBA40B7BFA9}" type="slidenum">
              <a:rPr lang="en-US" smtClean="0">
                <a:solidFill>
                  <a:srgbClr val="505050"/>
                </a:solidFill>
              </a:rPr>
              <a:pPr defTabSz="913951">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3"/>
            <a:ext cx="11201400" cy="304801"/>
          </a:xfrm>
        </p:spPr>
        <p:txBody>
          <a:bodyPr/>
          <a:lstStyle/>
          <a:p>
            <a:pPr defTabSz="913951">
              <a:defRPr/>
            </a:pPr>
            <a:endParaRPr lang="en-US" dirty="0">
              <a:solidFill>
                <a:srgbClr val="505050"/>
              </a:solidFill>
            </a:endParaRPr>
          </a:p>
        </p:txBody>
      </p:sp>
    </p:spTree>
    <p:extLst>
      <p:ext uri="{BB962C8B-B14F-4D97-AF65-F5344CB8AC3E}">
        <p14:creationId xmlns:p14="http://schemas.microsoft.com/office/powerpoint/2010/main" val="15595731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3"/>
            <a:ext cx="11201400" cy="304801"/>
          </a:xfrm>
        </p:spPr>
        <p:txBody>
          <a:bodyPr/>
          <a:lstStyle/>
          <a:p>
            <a:pPr defTabSz="913951">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3951">
              <a:defRPr/>
            </a:pPr>
            <a:fld id="{FAADACFB-7C71-4E89-89D2-7BBA40B7BFA9}" type="slidenum">
              <a:rPr lang="en-US" smtClean="0">
                <a:solidFill>
                  <a:srgbClr val="505050"/>
                </a:solidFill>
              </a:rPr>
              <a:pPr defTabSz="913951">
                <a:defRPr/>
              </a:pPr>
              <a:t>‹#›</a:t>
            </a:fld>
            <a:endParaRPr lang="en-US" dirty="0">
              <a:solidFill>
                <a:srgbClr val="505050"/>
              </a:solidFill>
            </a:endParaRPr>
          </a:p>
        </p:txBody>
      </p:sp>
    </p:spTree>
    <p:extLst>
      <p:ext uri="{BB962C8B-B14F-4D97-AF65-F5344CB8AC3E}">
        <p14:creationId xmlns:p14="http://schemas.microsoft.com/office/powerpoint/2010/main" val="254482191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530" indent="0">
              <a:buNone/>
              <a:defRPr>
                <a:solidFill>
                  <a:schemeClr val="tx1"/>
                </a:solidFill>
                <a:latin typeface="Courier New" pitchFamily="49" charset="0"/>
                <a:cs typeface="Courier New" pitchFamily="49" charset="0"/>
              </a:defRPr>
            </a:lvl2pPr>
            <a:lvl3pPr marL="588171" indent="0">
              <a:buNone/>
              <a:defRPr>
                <a:solidFill>
                  <a:schemeClr val="tx1"/>
                </a:solidFill>
                <a:latin typeface="Courier New" pitchFamily="49" charset="0"/>
                <a:cs typeface="Courier New" pitchFamily="49" charset="0"/>
              </a:defRPr>
            </a:lvl3pPr>
            <a:lvl4pPr marL="869701" indent="0">
              <a:buNone/>
              <a:defRPr>
                <a:solidFill>
                  <a:schemeClr val="tx1"/>
                </a:solidFill>
                <a:latin typeface="Courier New" pitchFamily="49" charset="0"/>
                <a:cs typeface="Courier New" pitchFamily="49" charset="0"/>
              </a:defRPr>
            </a:lvl4pPr>
            <a:lvl5pPr marL="1104968"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2"/>
            <a:ext cx="11201400" cy="304801"/>
          </a:xfrm>
        </p:spPr>
        <p:txBody>
          <a:bodyPr/>
          <a:lstStyle/>
          <a:p>
            <a:pPr defTabSz="913951">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3951">
              <a:defRPr/>
            </a:pPr>
            <a:fld id="{FAADACFB-7C71-4E89-89D2-7BBA40B7BFA9}" type="slidenum">
              <a:rPr lang="en-US" smtClean="0">
                <a:solidFill>
                  <a:srgbClr val="505050"/>
                </a:solidFill>
              </a:rPr>
              <a:pPr defTabSz="913951">
                <a:defRPr/>
              </a:pPr>
              <a:t>‹#›</a:t>
            </a:fld>
            <a:endParaRPr lang="en-US" dirty="0">
              <a:solidFill>
                <a:srgbClr val="505050"/>
              </a:solidFill>
            </a:endParaRPr>
          </a:p>
        </p:txBody>
      </p:sp>
    </p:spTree>
    <p:extLst>
      <p:ext uri="{BB962C8B-B14F-4D97-AF65-F5344CB8AC3E}">
        <p14:creationId xmlns:p14="http://schemas.microsoft.com/office/powerpoint/2010/main" val="255435222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3951" rtl="0" eaLnBrk="1" fontAlgn="auto" latinLnBrk="0" hangingPunct="1">
              <a:lnSpc>
                <a:spcPct val="100000"/>
              </a:lnSpc>
              <a:spcBef>
                <a:spcPts val="0"/>
              </a:spcBef>
              <a:spcAft>
                <a:spcPts val="0"/>
              </a:spcAft>
              <a:buClrTx/>
              <a:buSzTx/>
              <a:buFont typeface="Wingdings" pitchFamily="2" charset="2"/>
              <a:buNone/>
              <a:tabLst/>
              <a:defRPr lang="en-US" sz="5996"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951" rtl="0" eaLnBrk="1" fontAlgn="auto" latinLnBrk="0" hangingPunct="1">
              <a:lnSpc>
                <a:spcPct val="100000"/>
              </a:lnSpc>
              <a:spcBef>
                <a:spcPts val="0"/>
              </a:spcBef>
              <a:spcAft>
                <a:spcPts val="0"/>
              </a:spcAft>
              <a:buClrTx/>
              <a:buSzTx/>
              <a:buFont typeface="Wingdings" pitchFamily="2" charset="2"/>
              <a:buNone/>
              <a:tabLst/>
              <a:defRPr/>
            </a:pPr>
            <a:r>
              <a:rPr lang="en-US" sz="4399"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271429765"/>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88958089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5" y="2899241"/>
            <a:ext cx="2881117" cy="1059525"/>
          </a:xfrm>
          <a:prstGeom prst="rect">
            <a:avLst/>
          </a:prstGeom>
        </p:spPr>
      </p:pic>
    </p:spTree>
    <p:extLst>
      <p:ext uri="{BB962C8B-B14F-4D97-AF65-F5344CB8AC3E}">
        <p14:creationId xmlns:p14="http://schemas.microsoft.com/office/powerpoint/2010/main" val="19048208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5" y="2899241"/>
            <a:ext cx="2881117" cy="1059525"/>
          </a:xfrm>
          <a:prstGeom prst="rect">
            <a:avLst/>
          </a:prstGeom>
        </p:spPr>
      </p:pic>
    </p:spTree>
    <p:extLst>
      <p:ext uri="{BB962C8B-B14F-4D97-AF65-F5344CB8AC3E}">
        <p14:creationId xmlns:p14="http://schemas.microsoft.com/office/powerpoint/2010/main" val="22092904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8" name="Rectangle 17"/>
          <p:cNvSpPr/>
          <p:nvPr userDrawn="1"/>
        </p:nvSpPr>
        <p:spPr bwMode="auto">
          <a:xfrm>
            <a:off x="451548" y="487593"/>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424415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38100" imgH="38100" progId="TCLayout.ActiveDocument.1">
                  <p:embed/>
                </p:oleObj>
              </mc:Choice>
              <mc:Fallback>
                <p:oleObj name="think-cell Slide" r:id="rId4" imgW="38100" imgH="3810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5">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5037941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040">
              <a:defRPr/>
            </a:pPr>
            <a:fld id="{CE89B87A-791B-4A86-8D61-B9D1FDC9DC8C}" type="datetimeFigureOut">
              <a:rPr lang="en-US" smtClean="0">
                <a:solidFill>
                  <a:srgbClr val="FFFFFF"/>
                </a:solidFill>
              </a:rPr>
              <a:pPr defTabSz="914040">
                <a:defRPr/>
              </a:pPr>
              <a:t>5/18/2017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040">
              <a:defRPr/>
            </a:pPr>
            <a:endParaRPr lang="en-US" sz="1799"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040">
              <a:defRPr/>
            </a:pPr>
            <a:fld id="{623C24F0-A11C-4B03-8253-1AF3B5B89704}" type="slidenum">
              <a:rPr lang="en-US" sz="1799" smtClean="0">
                <a:solidFill>
                  <a:srgbClr val="FFFFFF"/>
                </a:solidFill>
                <a:latin typeface="Segoe UI"/>
                <a:ea typeface="+mn-ea"/>
              </a:rPr>
              <a:pPr algn="l" defTabSz="914040">
                <a:defRPr/>
              </a:pPr>
              <a:t>‹#›</a:t>
            </a:fld>
            <a:endParaRPr lang="en-US" sz="1799" dirty="0">
              <a:solidFill>
                <a:srgbClr val="FFFFFF"/>
              </a:solidFill>
              <a:latin typeface="Segoe UI"/>
              <a:ea typeface="+mn-ea"/>
            </a:endParaRPr>
          </a:p>
        </p:txBody>
      </p:sp>
    </p:spTree>
    <p:extLst>
      <p:ext uri="{BB962C8B-B14F-4D97-AF65-F5344CB8AC3E}">
        <p14:creationId xmlns:p14="http://schemas.microsoft.com/office/powerpoint/2010/main" val="351754290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3951">
              <a:defRPr/>
            </a:pPr>
            <a:fld id="{CE89B87A-791B-4A86-8D61-B9D1FDC9DC8C}" type="datetimeFigureOut">
              <a:rPr lang="en-US" smtClean="0">
                <a:solidFill>
                  <a:srgbClr val="FFFFFF"/>
                </a:solidFill>
              </a:rPr>
              <a:pPr defTabSz="913951">
                <a:defRPr/>
              </a:pPr>
              <a:t>5/18/2017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3951">
              <a:defRPr/>
            </a:pPr>
            <a:endParaRPr lang="en-US" sz="1799"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3951">
              <a:defRPr/>
            </a:pPr>
            <a:fld id="{623C24F0-A11C-4B03-8253-1AF3B5B89704}" type="slidenum">
              <a:rPr lang="en-US" sz="1799" smtClean="0">
                <a:solidFill>
                  <a:srgbClr val="FFFFFF"/>
                </a:solidFill>
                <a:latin typeface="Segoe UI"/>
                <a:ea typeface="+mn-ea"/>
              </a:rPr>
              <a:pPr algn="l" defTabSz="913951">
                <a:defRPr/>
              </a:pPr>
              <a:t>‹#›</a:t>
            </a:fld>
            <a:endParaRPr lang="en-US" sz="1799" dirty="0">
              <a:solidFill>
                <a:srgbClr val="FFFFFF"/>
              </a:solidFill>
              <a:latin typeface="Segoe UI"/>
              <a:ea typeface="+mn-ea"/>
            </a:endParaRPr>
          </a:p>
        </p:txBody>
      </p:sp>
    </p:spTree>
    <p:extLst>
      <p:ext uri="{BB962C8B-B14F-4D97-AF65-F5344CB8AC3E}">
        <p14:creationId xmlns:p14="http://schemas.microsoft.com/office/powerpoint/2010/main" val="92299994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07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8601" y="4789685"/>
            <a:ext cx="2510088" cy="8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991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48213" y="470067"/>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14020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4858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247577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0E9FF321-A082-456B-A347-A910A2958839}" type="datetimeFigureOut">
              <a:rPr lang="pt-PT" smtClean="0"/>
              <a:t>18/05/2017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778135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830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1826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7247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5789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0962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431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4738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4303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416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5666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9FF321-A082-456B-A347-A910A2958839}" type="datetimeFigureOut">
              <a:rPr lang="pt-PT" smtClean="0"/>
              <a:t>18/05/2017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06186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9561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48766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3922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37427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325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234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5274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350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54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p:cNvSpPr>
            <a:spLocks noGrp="1"/>
          </p:cNvSpPr>
          <p:nvPr>
            <p:ph type="dt" sz="half" idx="10"/>
          </p:nvPr>
        </p:nvSpPr>
        <p:spPr/>
        <p:txBody>
          <a:bodyPr/>
          <a:lstStyle/>
          <a:p>
            <a:fld id="{0E9FF321-A082-456B-A347-A910A2958839}" type="datetimeFigureOut">
              <a:rPr lang="pt-PT" smtClean="0"/>
              <a:t>18/05/2017</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4946425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00523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7796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Click to edit Master title style</a:t>
            </a:r>
          </a:p>
        </p:txBody>
      </p:sp>
    </p:spTree>
    <p:extLst>
      <p:ext uri="{BB962C8B-B14F-4D97-AF65-F5344CB8AC3E}">
        <p14:creationId xmlns:p14="http://schemas.microsoft.com/office/powerpoint/2010/main" val="2541333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250" name="Picture 10" descr="http://www.wallpaperbetter.com/wallpaper/637/591/681/oriente-station-lisbon-portugal-1080P-wallpap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90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123116" y="1381527"/>
            <a:ext cx="8655398" cy="444795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3116" y="1380676"/>
            <a:ext cx="7667103" cy="179566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3116" y="3175490"/>
            <a:ext cx="7667103" cy="179084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617" y="5796424"/>
            <a:ext cx="2262982" cy="950893"/>
          </a:xfrm>
          <a:prstGeom prst="rect">
            <a:avLst/>
          </a:prstGeom>
        </p:spPr>
      </p:pic>
      <p:sp>
        <p:nvSpPr>
          <p:cNvPr id="2" name="AutoShape 2" descr="https://www.carcavelossurfschool.com/wp-content/uploads/2016/05/Sunrise-Torre-Belem-Lisbon-Portugal-2-2.jpg"/>
          <p:cNvSpPr>
            <a:spLocks noChangeAspect="1" noChangeArrowheads="1"/>
          </p:cNvSpPr>
          <p:nvPr userDrawn="1"/>
        </p:nvSpPr>
        <p:spPr bwMode="auto">
          <a:xfrm>
            <a:off x="5946596" y="3279575"/>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
        <p:nvSpPr>
          <p:cNvPr id="4" name="AutoShape 8" descr="http://www.wallpaperbetter.com/wallpaper/637/591/681/oriente-station-lisbon-portugal-1080P-wallpaper.jpg"/>
          <p:cNvSpPr>
            <a:spLocks noChangeAspect="1" noChangeArrowheads="1"/>
          </p:cNvSpPr>
          <p:nvPr userDrawn="1"/>
        </p:nvSpPr>
        <p:spPr bwMode="auto">
          <a:xfrm>
            <a:off x="6096001" y="3429000"/>
            <a:ext cx="298808" cy="298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pt-PT" sz="1765"/>
          </a:p>
        </p:txBody>
      </p:sp>
    </p:spTree>
    <p:extLst>
      <p:ext uri="{BB962C8B-B14F-4D97-AF65-F5344CB8AC3E}">
        <p14:creationId xmlns:p14="http://schemas.microsoft.com/office/powerpoint/2010/main" val="1032700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20"/>
            <a:ext cx="986067" cy="191269"/>
          </a:xfrm>
          <a:prstGeom prst="rect">
            <a:avLst/>
          </a:prstGeom>
        </p:spPr>
      </p:pic>
      <p:sp>
        <p:nvSpPr>
          <p:cNvPr id="7" name="Rectangle 6"/>
          <p:cNvSpPr/>
          <p:nvPr userDrawn="1"/>
        </p:nvSpPr>
        <p:spPr bwMode="auto">
          <a:xfrm>
            <a:off x="448213" y="470069"/>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764"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902072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304" tIns="91440" rIns="146304" bIns="91440" anchor="t" anchorCtr="0"/>
          <a:lstStyle>
            <a:lvl1pPr>
              <a:defRPr sz="5880"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20"/>
            <a:ext cx="986067" cy="191269"/>
          </a:xfrm>
          <a:prstGeom prst="rect">
            <a:avLst/>
          </a:prstGeom>
        </p:spPr>
      </p:pic>
      <p:sp>
        <p:nvSpPr>
          <p:cNvPr id="7" name="Rectangle 6"/>
          <p:cNvSpPr/>
          <p:nvPr userDrawn="1"/>
        </p:nvSpPr>
        <p:spPr bwMode="auto">
          <a:xfrm>
            <a:off x="448213" y="470069"/>
            <a:ext cx="2599604"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764"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106319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066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401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5920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7133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p:txBody>
          <a:bodyPr/>
          <a:lstStyle/>
          <a:p>
            <a:fld id="{0E9FF321-A082-456B-A347-A910A2958839}" type="datetimeFigureOut">
              <a:rPr lang="pt-PT" smtClean="0"/>
              <a:t>18/05/2017</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24464606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360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0895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76125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1863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0985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658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592" indent="-281592">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6578"/>
          </a:xfrm>
        </p:spPr>
        <p:txBody>
          <a:bodyPr wrap="square">
            <a:spAutoFit/>
          </a:bodyPr>
          <a:lstStyle>
            <a:lvl1pPr marL="281592" indent="-281592">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58859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68880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4292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1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Date Placeholder 2"/>
          <p:cNvSpPr>
            <a:spLocks noGrp="1"/>
          </p:cNvSpPr>
          <p:nvPr>
            <p:ph type="dt" sz="half" idx="10"/>
          </p:nvPr>
        </p:nvSpPr>
        <p:spPr/>
        <p:txBody>
          <a:bodyPr/>
          <a:lstStyle/>
          <a:p>
            <a:fld id="{0E9FF321-A082-456B-A347-A910A2958839}" type="datetimeFigureOut">
              <a:rPr lang="pt-PT" smtClean="0"/>
              <a:t>18/05/2017</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27762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12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540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389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7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7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24"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1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76"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16592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72308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69241" y="289513"/>
            <a:ext cx="11655840" cy="899665"/>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35788977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3812" y="1684477"/>
            <a:ext cx="11151918" cy="3138399"/>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69242" y="288494"/>
            <a:ext cx="11466488" cy="1163637"/>
          </a:xfrm>
        </p:spPr>
        <p:txBody>
          <a:bodyPr/>
          <a:lstStyle>
            <a:lvl1pPr>
              <a:defRPr sz="4704"/>
            </a:lvl1pPr>
          </a:lstStyle>
          <a:p>
            <a:r>
              <a:rPr lang="en-US" dirty="0"/>
              <a:t>Click to edit Master title style</a:t>
            </a:r>
            <a:endParaRPr lang="pt-PT" dirty="0"/>
          </a:p>
        </p:txBody>
      </p:sp>
    </p:spTree>
    <p:extLst>
      <p:ext uri="{BB962C8B-B14F-4D97-AF65-F5344CB8AC3E}">
        <p14:creationId xmlns:p14="http://schemas.microsoft.com/office/powerpoint/2010/main" val="71634414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788281"/>
            <a:ext cx="11151917" cy="3250120"/>
          </a:xfrm>
        </p:spPr>
        <p:txBody>
          <a:bodyPr anchor="b" anchorCtr="0"/>
          <a:lstStyle>
            <a:lvl1pPr>
              <a:defRPr sz="11729" spc="-400"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059449" y="6348379"/>
            <a:ext cx="4959556" cy="363739"/>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1786612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FF321-A082-456B-A347-A910A2958839}" type="datetimeFigureOut">
              <a:rPr lang="pt-PT" smtClean="0"/>
              <a:t>18/05/2017</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14569198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041400"/>
            <a:ext cx="9144000" cy="2387600"/>
          </a:xfrm>
        </p:spPr>
        <p:txBody>
          <a:bodyPr anchor="b"/>
          <a:lstStyle>
            <a:lvl1pPr algn="ctr">
              <a:defRPr sz="5998"/>
            </a:lvl1pPr>
          </a:lstStyle>
          <a:p>
            <a:r>
              <a:rPr lang="en-US"/>
              <a:t>Click to edit Master title style</a:t>
            </a:r>
            <a:endParaRPr lang="en-AU"/>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8451624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1143736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5998"/>
            </a:lvl1pPr>
          </a:lstStyle>
          <a:p>
            <a:r>
              <a:rPr lang="en-US"/>
              <a:t>Click to edit Master title style</a:t>
            </a:r>
            <a:endParaRPr lang="en-AU"/>
          </a:p>
        </p:txBody>
      </p:sp>
      <p:sp>
        <p:nvSpPr>
          <p:cNvPr id="3" name="Text Placeholder 2"/>
          <p:cNvSpPr>
            <a:spLocks noGrp="1"/>
          </p:cNvSpPr>
          <p:nvPr>
            <p:ph type="body" idx="1"/>
          </p:nvPr>
        </p:nvSpPr>
        <p:spPr>
          <a:xfrm>
            <a:off x="831850" y="4589465"/>
            <a:ext cx="10515600" cy="1500187"/>
          </a:xfrm>
        </p:spPr>
        <p:txBody>
          <a:bodyPr/>
          <a:lstStyle>
            <a:lvl1pPr marL="0" indent="0">
              <a:buNone/>
              <a:defRPr sz="2399"/>
            </a:lvl1pPr>
            <a:lvl2pPr marL="457063" indent="0">
              <a:buNone/>
              <a:defRPr sz="1999"/>
            </a:lvl2pPr>
            <a:lvl3pPr marL="914126" indent="0">
              <a:buNone/>
              <a:defRPr sz="1799"/>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645774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1" y="1825625"/>
            <a:ext cx="5181600" cy="4351338"/>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DC67D6-7801-412D-AE14-0B4F8EF13AF5}" type="datetimeFigureOut">
              <a:rPr lang="en-AU" smtClean="0"/>
              <a:t>18/05/2017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7471131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endParaRPr lang="en-AU"/>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7"/>
            <a:ext cx="5156200" cy="3978275"/>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7"/>
            <a:ext cx="5157787" cy="3978275"/>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9DC67D6-7801-412D-AE14-0B4F8EF13AF5}" type="datetimeFigureOut">
              <a:rPr lang="en-AU" smtClean="0"/>
              <a:t>18/05/2017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077478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9DC67D6-7801-412D-AE14-0B4F8EF13AF5}" type="datetimeFigureOut">
              <a:rPr lang="en-AU" smtClean="0"/>
              <a:t>18/05/2017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1809462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DC67D6-7801-412D-AE14-0B4F8EF13AF5}" type="datetimeFigureOut">
              <a:rPr lang="en-AU" smtClean="0"/>
              <a:t>18/05/2017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1491836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AU"/>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9" y="2101850"/>
            <a:ext cx="3932237" cy="3759200"/>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18/05/2017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7077194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AU"/>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AU"/>
          </a:p>
        </p:txBody>
      </p:sp>
      <p:sp>
        <p:nvSpPr>
          <p:cNvPr id="4" name="Text Placeholder 3"/>
          <p:cNvSpPr>
            <a:spLocks noGrp="1"/>
          </p:cNvSpPr>
          <p:nvPr>
            <p:ph type="body" sz="half" idx="2"/>
          </p:nvPr>
        </p:nvSpPr>
        <p:spPr>
          <a:xfrm>
            <a:off x="839789" y="2101850"/>
            <a:ext cx="3932237" cy="3759200"/>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18/05/2017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907836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444706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9FF321-A082-456B-A347-A910A2958839}" type="datetimeFigureOut">
              <a:rPr lang="pt-PT" smtClean="0"/>
              <a:t>18/05/2017</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37800253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18/05/2017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74585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6809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25586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2"/>
            <a:ext cx="10207362" cy="1125823"/>
          </a:xfrm>
        </p:spPr>
        <p:txBody>
          <a:bodyPr anchor="ctr">
            <a:normAutofit/>
          </a:bodyPr>
          <a:lstStyle>
            <a:lvl1pPr algn="l">
              <a:defRPr sz="4799"/>
            </a:lvl1pPr>
          </a:lstStyle>
          <a:p>
            <a:r>
              <a:rPr lang="en-US" dirty="0"/>
              <a:t>Click to edit Master title style</a:t>
            </a:r>
          </a:p>
        </p:txBody>
      </p:sp>
    </p:spTree>
    <p:extLst>
      <p:ext uri="{BB962C8B-B14F-4D97-AF65-F5344CB8AC3E}">
        <p14:creationId xmlns:p14="http://schemas.microsoft.com/office/powerpoint/2010/main" val="26741675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44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rotWithShape="1">
          <a:blip r:embed="rId2"/>
          <a:srcRect l="8121" t="19561" r="7939" b="19345"/>
          <a:stretch/>
        </p:blipFill>
        <p:spPr>
          <a:xfrm>
            <a:off x="10941522" y="6388344"/>
            <a:ext cx="1110496" cy="339762"/>
          </a:xfrm>
          <a:prstGeom prst="rect">
            <a:avLst/>
          </a:prstGeom>
        </p:spPr>
      </p:pic>
    </p:spTree>
    <p:extLst>
      <p:ext uri="{BB962C8B-B14F-4D97-AF65-F5344CB8AC3E}">
        <p14:creationId xmlns:p14="http://schemas.microsoft.com/office/powerpoint/2010/main" val="3307383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1"/>
          <p:cNvSpPr/>
          <p:nvPr userDrawn="1"/>
        </p:nvSpPr>
        <p:spPr bwMode="auto">
          <a:xfrm flipH="1">
            <a:off x="-3" y="0"/>
            <a:ext cx="12192002"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122" y="2339547"/>
            <a:ext cx="8825262"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2636186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8564147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424222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21739431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9FF321-A082-456B-A347-A910A2958839}" type="datetimeFigureOut">
              <a:rPr lang="pt-PT" smtClean="0"/>
              <a:t>18/05/2017</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CE1E2DB5-CD18-4F6E-90EB-D5152FC28B27}" type="slidenum">
              <a:rPr lang="pt-PT" smtClean="0"/>
              <a:t>‹#›</a:t>
            </a:fld>
            <a:endParaRPr lang="pt-PT"/>
          </a:p>
        </p:txBody>
      </p:sp>
    </p:spTree>
    <p:extLst>
      <p:ext uri="{BB962C8B-B14F-4D97-AF65-F5344CB8AC3E}">
        <p14:creationId xmlns:p14="http://schemas.microsoft.com/office/powerpoint/2010/main" val="11796952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9474062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17102594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28105846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24437522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Fifth level</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1473149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0557575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24405420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6658234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3451486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41523" y="6386960"/>
            <a:ext cx="1110496" cy="360000"/>
          </a:xfrm>
          <a:prstGeom prst="rect">
            <a:avLst/>
          </a:prstGeom>
        </p:spPr>
      </p:pic>
    </p:spTree>
    <p:extLst>
      <p:ext uri="{BB962C8B-B14F-4D97-AF65-F5344CB8AC3E}">
        <p14:creationId xmlns:p14="http://schemas.microsoft.com/office/powerpoint/2010/main" val="251327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theme" Target="../theme/theme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theme" Target="../theme/theme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FF321-A082-456B-A347-A910A2958839}" type="datetimeFigureOut">
              <a:rPr lang="pt-PT" smtClean="0"/>
              <a:t>18/05/2017</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E2DB5-CD18-4F6E-90EB-D5152FC28B27}" type="slidenum">
              <a:rPr lang="pt-PT" smtClean="0"/>
              <a:t>‹#›</a:t>
            </a:fld>
            <a:endParaRPr lang="pt-PT"/>
          </a:p>
        </p:txBody>
      </p:sp>
    </p:spTree>
    <p:extLst>
      <p:ext uri="{BB962C8B-B14F-4D97-AF65-F5344CB8AC3E}">
        <p14:creationId xmlns:p14="http://schemas.microsoft.com/office/powerpoint/2010/main" val="3276607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0694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036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1"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C67D6-7801-412D-AE14-0B4F8EF13AF5}" type="datetimeFigureOut">
              <a:rPr lang="en-AU" smtClean="0"/>
              <a:t>18/05/2017</a:t>
            </a:fld>
            <a:endParaRPr lang="en-AU"/>
          </a:p>
        </p:txBody>
      </p:sp>
      <p:sp>
        <p:nvSpPr>
          <p:cNvPr id="5" name="Footer Placeholder 4"/>
          <p:cNvSpPr>
            <a:spLocks noGrp="1"/>
          </p:cNvSpPr>
          <p:nvPr>
            <p:ph type="ftr" sz="quarter" idx="3"/>
          </p:nvPr>
        </p:nvSpPr>
        <p:spPr>
          <a:xfrm>
            <a:off x="4648201"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E8258-92FF-4027-AC43-F0E74926964A}" type="slidenum">
              <a:rPr lang="en-AU" smtClean="0"/>
              <a:t>‹#›</a:t>
            </a:fld>
            <a:endParaRPr lang="en-AU"/>
          </a:p>
        </p:txBody>
      </p:sp>
    </p:spTree>
    <p:extLst>
      <p:ext uri="{BB962C8B-B14F-4D97-AF65-F5344CB8AC3E}">
        <p14:creationId xmlns:p14="http://schemas.microsoft.com/office/powerpoint/2010/main" val="958093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Lst>
  <p:txStyles>
    <p:titleStyle>
      <a:lvl1pPr algn="l" defTabSz="914126" rtl="0" eaLnBrk="1" latinLnBrk="0" hangingPunct="1">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ct val="30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ct val="300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ct val="300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11422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044" marR="0" lvl="0" indent="-336044" algn="l" defTabSz="91409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19" marR="0" lvl="1" indent="-236475" algn="l" defTabSz="91409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7"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3828"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3828"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828"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828"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117"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117"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511136458"/>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lang="en-US" sz="2352"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3"/>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543">
              <a:defRPr/>
            </a:pPr>
            <a:endParaRPr lang="en-US" dirty="0">
              <a:solidFill>
                <a:srgbClr val="505050"/>
              </a:solidFill>
            </a:endParaRPr>
          </a:p>
        </p:txBody>
      </p:sp>
      <p:sp>
        <p:nvSpPr>
          <p:cNvPr id="15" name="Text Placeholder 14"/>
          <p:cNvSpPr>
            <a:spLocks noGrp="1"/>
          </p:cNvSpPr>
          <p:nvPr>
            <p:ph type="body" idx="1"/>
          </p:nvPr>
        </p:nvSpPr>
        <p:spPr>
          <a:xfrm>
            <a:off x="228600" y="1600204"/>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4" y="6553203"/>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543">
              <a:defRPr/>
            </a:pPr>
            <a:fld id="{FAADACFB-7C71-4E89-89D2-7BBA40B7BFA9}" type="slidenum">
              <a:rPr lang="en-US" smtClean="0">
                <a:solidFill>
                  <a:srgbClr val="505050"/>
                </a:solidFill>
              </a:rPr>
              <a:pPr defTabSz="1087543">
                <a:defRPr/>
              </a:pPr>
              <a:t>‹#›</a:t>
            </a:fld>
            <a:endParaRPr lang="en-US" dirty="0">
              <a:solidFill>
                <a:srgbClr val="505050"/>
              </a:solidFill>
            </a:endParaRPr>
          </a:p>
        </p:txBody>
      </p:sp>
    </p:spTree>
    <p:extLst>
      <p:ext uri="{BB962C8B-B14F-4D97-AF65-F5344CB8AC3E}">
        <p14:creationId xmlns:p14="http://schemas.microsoft.com/office/powerpoint/2010/main" val="4131425692"/>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p:transition>
    <p:fade/>
  </p:transition>
  <p:hf hdr="0" ftr="0" dt="0"/>
  <p:txStyles>
    <p:titleStyle>
      <a:lvl1pPr marL="0" algn="l" defTabSz="1087543" rtl="0" eaLnBrk="1" latinLnBrk="0" hangingPunct="1">
        <a:lnSpc>
          <a:spcPct val="90000"/>
        </a:lnSpc>
        <a:spcBef>
          <a:spcPct val="0"/>
        </a:spcBef>
        <a:buNone/>
        <a:defRPr lang="en-US" sz="4799"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543"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825" indent="-194295" algn="l" defTabSz="1087543"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319" indent="-173146" algn="l" defTabSz="1087543"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813" indent="-177113" algn="l" defTabSz="1087543"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725" indent="-179757" algn="l" defTabSz="1087543"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744" indent="-271886" algn="l" defTabSz="1087543"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4513" indent="-271886" algn="l" defTabSz="1087543"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8287" indent="-271886" algn="l" defTabSz="1087543"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2057" indent="-271886" algn="l" defTabSz="1087543"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543" rtl="0" eaLnBrk="1" latinLnBrk="0" hangingPunct="1">
        <a:defRPr sz="2199" kern="1200">
          <a:solidFill>
            <a:schemeClr val="tx1"/>
          </a:solidFill>
          <a:latin typeface="+mn-lt"/>
          <a:ea typeface="+mn-ea"/>
          <a:cs typeface="+mn-cs"/>
        </a:defRPr>
      </a:lvl1pPr>
      <a:lvl2pPr marL="543772" algn="l" defTabSz="1087543" rtl="0" eaLnBrk="1" latinLnBrk="0" hangingPunct="1">
        <a:defRPr sz="2199" kern="1200">
          <a:solidFill>
            <a:schemeClr val="tx1"/>
          </a:solidFill>
          <a:latin typeface="+mn-lt"/>
          <a:ea typeface="+mn-ea"/>
          <a:cs typeface="+mn-cs"/>
        </a:defRPr>
      </a:lvl2pPr>
      <a:lvl3pPr marL="1087543" algn="l" defTabSz="1087543" rtl="0" eaLnBrk="1" latinLnBrk="0" hangingPunct="1">
        <a:defRPr sz="2199" kern="1200">
          <a:solidFill>
            <a:schemeClr val="tx1"/>
          </a:solidFill>
          <a:latin typeface="+mn-lt"/>
          <a:ea typeface="+mn-ea"/>
          <a:cs typeface="+mn-cs"/>
        </a:defRPr>
      </a:lvl3pPr>
      <a:lvl4pPr marL="1631314" algn="l" defTabSz="1087543" rtl="0" eaLnBrk="1" latinLnBrk="0" hangingPunct="1">
        <a:defRPr sz="2199" kern="1200">
          <a:solidFill>
            <a:schemeClr val="tx1"/>
          </a:solidFill>
          <a:latin typeface="+mn-lt"/>
          <a:ea typeface="+mn-ea"/>
          <a:cs typeface="+mn-cs"/>
        </a:defRPr>
      </a:lvl4pPr>
      <a:lvl5pPr marL="2175086" algn="l" defTabSz="1087543" rtl="0" eaLnBrk="1" latinLnBrk="0" hangingPunct="1">
        <a:defRPr sz="2199" kern="1200">
          <a:solidFill>
            <a:schemeClr val="tx1"/>
          </a:solidFill>
          <a:latin typeface="+mn-lt"/>
          <a:ea typeface="+mn-ea"/>
          <a:cs typeface="+mn-cs"/>
        </a:defRPr>
      </a:lvl5pPr>
      <a:lvl6pPr marL="2718858" algn="l" defTabSz="1087543" rtl="0" eaLnBrk="1" latinLnBrk="0" hangingPunct="1">
        <a:defRPr sz="2199" kern="1200">
          <a:solidFill>
            <a:schemeClr val="tx1"/>
          </a:solidFill>
          <a:latin typeface="+mn-lt"/>
          <a:ea typeface="+mn-ea"/>
          <a:cs typeface="+mn-cs"/>
        </a:defRPr>
      </a:lvl6pPr>
      <a:lvl7pPr marL="3262628" algn="l" defTabSz="1087543" rtl="0" eaLnBrk="1" latinLnBrk="0" hangingPunct="1">
        <a:defRPr sz="2199" kern="1200">
          <a:solidFill>
            <a:schemeClr val="tx1"/>
          </a:solidFill>
          <a:latin typeface="+mn-lt"/>
          <a:ea typeface="+mn-ea"/>
          <a:cs typeface="+mn-cs"/>
        </a:defRPr>
      </a:lvl7pPr>
      <a:lvl8pPr marL="3806401" algn="l" defTabSz="1087543" rtl="0" eaLnBrk="1" latinLnBrk="0" hangingPunct="1">
        <a:defRPr sz="2199" kern="1200">
          <a:solidFill>
            <a:schemeClr val="tx1"/>
          </a:solidFill>
          <a:latin typeface="+mn-lt"/>
          <a:ea typeface="+mn-ea"/>
          <a:cs typeface="+mn-cs"/>
        </a:defRPr>
      </a:lvl8pPr>
      <a:lvl9pPr marL="4350173" algn="l" defTabSz="1087543"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48.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5.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6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2.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3.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7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71.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18.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71.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7.png"/><Relationship Id="rId5"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4.png"/><Relationship Id="rId19"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75.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jp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hyperlink" Target="http://www.biztalk360.com/biztalk-mapping-patterns/" TargetMode="External"/><Relationship Id="rId5" Type="http://schemas.openxmlformats.org/officeDocument/2006/relationships/hyperlink" Target="https://blog.sandro-pereira.com/" TargetMode="External"/><Relationship Id="rId4" Type="http://schemas.openxmlformats.org/officeDocument/2006/relationships/hyperlink" Target="mailto:sandro.pereira@devscope.net" TargetMode="External"/><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1.xml"/><Relationship Id="rId5" Type="http://schemas.openxmlformats.org/officeDocument/2006/relationships/image" Target="../media/image106.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25.xml"/><Relationship Id="rId1" Type="http://schemas.openxmlformats.org/officeDocument/2006/relationships/slideLayout" Target="../slideLayouts/slideLayout51.xml"/><Relationship Id="rId5" Type="http://schemas.openxmlformats.org/officeDocument/2006/relationships/image" Target="../media/image116.tiff"/><Relationship Id="rId4" Type="http://schemas.openxmlformats.org/officeDocument/2006/relationships/image" Target="../media/image115.tiff"/></Relationships>
</file>

<file path=ppt/slides/_rels/slide36.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26.xml"/><Relationship Id="rId1" Type="http://schemas.openxmlformats.org/officeDocument/2006/relationships/slideLayout" Target="../slideLayouts/slideLayout51.xml"/><Relationship Id="rId5" Type="http://schemas.openxmlformats.org/officeDocument/2006/relationships/image" Target="../media/image116.tiff"/><Relationship Id="rId4" Type="http://schemas.openxmlformats.org/officeDocument/2006/relationships/image" Target="../media/image115.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71.xml"/><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71.xml"/><Relationship Id="rId5" Type="http://schemas.openxmlformats.org/officeDocument/2006/relationships/image" Target="../media/image121.png"/><Relationship Id="rId4" Type="http://schemas.openxmlformats.org/officeDocument/2006/relationships/image" Target="../media/image120.gif"/></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7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3.png"/><Relationship Id="rId7" Type="http://schemas.openxmlformats.org/officeDocument/2006/relationships/image" Target="../media/image127.jpg"/><Relationship Id="rId2" Type="http://schemas.openxmlformats.org/officeDocument/2006/relationships/notesSlide" Target="../notesSlides/notesSlide32.xml"/><Relationship Id="rId1" Type="http://schemas.openxmlformats.org/officeDocument/2006/relationships/slideLayout" Target="../slideLayouts/slideLayout8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hyperlink" Target="https://web.powerapps.com/apps/7d801708-c8af-4297-884f-50c6031b7ef1" TargetMode="External"/><Relationship Id="rId2" Type="http://schemas.openxmlformats.org/officeDocument/2006/relationships/image" Target="../media/image41.jpe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473640" y="1322694"/>
            <a:ext cx="4322320" cy="4212613"/>
          </a:xfrm>
          <a:prstGeom prst="rect">
            <a:avLst/>
          </a:prstGeom>
        </p:spPr>
      </p:pic>
      <p:sp>
        <p:nvSpPr>
          <p:cNvPr id="2" name="Title 1"/>
          <p:cNvSpPr>
            <a:spLocks noGrp="1"/>
          </p:cNvSpPr>
          <p:nvPr>
            <p:ph type="ctrTitle"/>
          </p:nvPr>
        </p:nvSpPr>
        <p:spPr>
          <a:xfrm>
            <a:off x="5268644" y="2961861"/>
            <a:ext cx="6278700" cy="1058002"/>
          </a:xfrm>
          <a:noFill/>
        </p:spPr>
        <p:txBody>
          <a:bodyPr>
            <a:normAutofit/>
          </a:bodyPr>
          <a:lstStyle/>
          <a:p>
            <a:r>
              <a:rPr lang="pt-PT" dirty="0">
                <a:solidFill>
                  <a:srgbClr val="A5382D"/>
                </a:solidFill>
                <a:latin typeface="Gill Sans MT Condensed" panose="020B0506020104020203" pitchFamily="34" charset="0"/>
              </a:rPr>
              <a:t>TUGA</a:t>
            </a:r>
            <a:r>
              <a:rPr lang="pt-PT" dirty="0">
                <a:latin typeface="Gill Sans MT Condensed" panose="020B0506020104020203" pitchFamily="34" charset="0"/>
              </a:rPr>
              <a:t> </a:t>
            </a:r>
            <a:r>
              <a:rPr lang="pt-PT" dirty="0">
                <a:solidFill>
                  <a:srgbClr val="798942"/>
                </a:solidFill>
                <a:latin typeface="Gill Sans MT Condensed" panose="020B0506020104020203" pitchFamily="34" charset="0"/>
              </a:rPr>
              <a:t>IT</a:t>
            </a:r>
            <a:r>
              <a:rPr lang="pt-PT" dirty="0">
                <a:latin typeface="Gill Sans MT Condensed" panose="020B0506020104020203" pitchFamily="34" charset="0"/>
              </a:rPr>
              <a:t> </a:t>
            </a:r>
            <a:r>
              <a:rPr lang="pt-PT" dirty="0">
                <a:solidFill>
                  <a:schemeClr val="tx1">
                    <a:lumMod val="75000"/>
                    <a:lumOff val="25000"/>
                  </a:schemeClr>
                </a:solidFill>
                <a:latin typeface="Gill Sans MT Condensed" panose="020B0506020104020203" pitchFamily="34" charset="0"/>
              </a:rPr>
              <a:t>2017</a:t>
            </a:r>
          </a:p>
        </p:txBody>
      </p:sp>
      <p:sp>
        <p:nvSpPr>
          <p:cNvPr id="3" name="Subtitle 2"/>
          <p:cNvSpPr>
            <a:spLocks noGrp="1"/>
          </p:cNvSpPr>
          <p:nvPr>
            <p:ph type="subTitle" idx="1"/>
          </p:nvPr>
        </p:nvSpPr>
        <p:spPr>
          <a:xfrm>
            <a:off x="5268645" y="4026841"/>
            <a:ext cx="6278700" cy="435829"/>
          </a:xfrm>
          <a:noFill/>
        </p:spPr>
        <p:txBody>
          <a:bodyPr>
            <a:normAutofit/>
          </a:bodyPr>
          <a:lstStyle/>
          <a:p>
            <a:r>
              <a:rPr lang="pt-PT" dirty="0">
                <a:solidFill>
                  <a:schemeClr val="tx1">
                    <a:lumMod val="75000"/>
                    <a:lumOff val="25000"/>
                  </a:schemeClr>
                </a:solidFill>
              </a:rPr>
              <a:t>LISBON, PORTUGAL</a:t>
            </a:r>
          </a:p>
        </p:txBody>
      </p:sp>
    </p:spTree>
    <p:extLst>
      <p:ext uri="{BB962C8B-B14F-4D97-AF65-F5344CB8AC3E}">
        <p14:creationId xmlns:p14="http://schemas.microsoft.com/office/powerpoint/2010/main" val="98747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35" t="14647" r="575" b="6089"/>
          <a:stretch/>
        </p:blipFill>
        <p:spPr>
          <a:xfrm flipH="1">
            <a:off x="1588" y="-6400"/>
            <a:ext cx="12188824" cy="6879581"/>
          </a:xfrm>
          <a:prstGeom prst="rect">
            <a:avLst/>
          </a:prstGeom>
        </p:spPr>
      </p:pic>
      <p:sp>
        <p:nvSpPr>
          <p:cNvPr id="6" name="Trapezoid 3"/>
          <p:cNvSpPr/>
          <p:nvPr/>
        </p:nvSpPr>
        <p:spPr bwMode="auto">
          <a:xfrm rot="10800000" flipH="1">
            <a:off x="-6449" y="-6400"/>
            <a:ext cx="12196863" cy="6864144"/>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1578298" y="2532809"/>
            <a:ext cx="9035404" cy="1592700"/>
          </a:xfrm>
          <a:prstGeom prst="rect">
            <a:avLst/>
          </a:prstGeom>
          <a:noFill/>
        </p:spPr>
        <p:txBody>
          <a:bodyPr wrap="square" lIns="179238" tIns="143391" rIns="179238" bIns="143391" rtlCol="0">
            <a:spAutoFit/>
          </a:bodyPr>
          <a:lstStyle/>
          <a:p>
            <a:pPr algn="ctr" defTabSz="914040">
              <a:lnSpc>
                <a:spcPct val="90000"/>
              </a:lnSpc>
              <a:spcAft>
                <a:spcPts val="588"/>
              </a:spcAft>
              <a:defRPr/>
            </a:pPr>
            <a:r>
              <a:rPr lang="en-US" sz="4704" kern="0" dirty="0">
                <a:solidFill>
                  <a:prstClr val="white"/>
                </a:solidFill>
                <a:latin typeface="Segoe UI Light"/>
                <a:cs typeface="Segoe UI" panose="020B0502040204020203" pitchFamily="34" charset="0"/>
              </a:rPr>
              <a:t>What’s holding our</a:t>
            </a:r>
            <a:br>
              <a:rPr lang="en-US" sz="4704" kern="0" dirty="0">
                <a:solidFill>
                  <a:prstClr val="white"/>
                </a:solidFill>
                <a:latin typeface="Segoe UI Light"/>
                <a:cs typeface="Segoe UI" panose="020B0502040204020203" pitchFamily="34" charset="0"/>
              </a:rPr>
            </a:br>
            <a:r>
              <a:rPr lang="en-US" sz="4704" kern="0" dirty="0">
                <a:solidFill>
                  <a:prstClr val="white"/>
                </a:solidFill>
                <a:latin typeface="Segoe UI Light"/>
                <a:cs typeface="Segoe UI" panose="020B0502040204020203" pitchFamily="34" charset="0"/>
              </a:rPr>
              <a:t>business apps back?</a:t>
            </a:r>
          </a:p>
        </p:txBody>
      </p:sp>
    </p:spTree>
    <p:extLst>
      <p:ext uri="{BB962C8B-B14F-4D97-AF65-F5344CB8AC3E}">
        <p14:creationId xmlns:p14="http://schemas.microsoft.com/office/powerpoint/2010/main" val="2730217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srcRect l="5735" t="14647" r="575" b="6089"/>
          <a:stretch/>
        </p:blipFill>
        <p:spPr>
          <a:xfrm flipH="1">
            <a:off x="1588" y="-6400"/>
            <a:ext cx="12188824" cy="6879581"/>
          </a:xfrm>
          <a:prstGeom prst="rect">
            <a:avLst/>
          </a:prstGeom>
        </p:spPr>
      </p:pic>
      <p:sp>
        <p:nvSpPr>
          <p:cNvPr id="6" name="Trapezoid 3"/>
          <p:cNvSpPr/>
          <p:nvPr/>
        </p:nvSpPr>
        <p:spPr bwMode="auto">
          <a:xfrm rot="10800000" flipH="1">
            <a:off x="1587" y="-6400"/>
            <a:ext cx="12188826" cy="6864144"/>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4751713" y="1711301"/>
            <a:ext cx="2688574" cy="3568063"/>
            <a:chOff x="4846637" y="2359606"/>
            <a:chExt cx="2743200" cy="3640558"/>
          </a:xfrm>
        </p:grpSpPr>
        <p:grpSp>
          <p:nvGrpSpPr>
            <p:cNvPr id="8" name="Group 7"/>
            <p:cNvGrpSpPr/>
            <p:nvPr/>
          </p:nvGrpSpPr>
          <p:grpSpPr>
            <a:xfrm>
              <a:off x="5190064" y="2359606"/>
              <a:ext cx="1948689" cy="1948689"/>
              <a:chOff x="4957592" y="2305028"/>
              <a:chExt cx="2671870" cy="2671870"/>
            </a:xfrm>
          </p:grpSpPr>
          <p:sp>
            <p:nvSpPr>
              <p:cNvPr id="12" name="Oval 11"/>
              <p:cNvSpPr/>
              <p:nvPr/>
            </p:nvSpPr>
            <p:spPr bwMode="auto">
              <a:xfrm>
                <a:off x="4957592" y="2305028"/>
                <a:ext cx="2671870" cy="26718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3" name="Oval 12"/>
              <p:cNvSpPr/>
              <p:nvPr/>
            </p:nvSpPr>
            <p:spPr bwMode="auto">
              <a:xfrm>
                <a:off x="5770213" y="2559469"/>
                <a:ext cx="1046627" cy="1046627"/>
              </a:xfrm>
              <a:prstGeom prst="ellipse">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grpSp>
        <p:sp>
          <p:nvSpPr>
            <p:cNvPr id="9" name="People text"/>
            <p:cNvSpPr txBox="1"/>
            <p:nvPr/>
          </p:nvSpPr>
          <p:spPr>
            <a:xfrm>
              <a:off x="5273449" y="3365042"/>
              <a:ext cx="1729302" cy="610889"/>
            </a:xfrm>
            <a:prstGeom prst="rect">
              <a:avLst/>
            </a:prstGeom>
            <a:noFill/>
          </p:spPr>
          <p:txBody>
            <a:bodyPr wrap="square" lIns="0" tIns="143370" rIns="0" bIns="143370"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13918">
                <a:spcAft>
                  <a:spcPts val="588"/>
                </a:spcAft>
                <a:defRPr/>
              </a:pPr>
              <a:r>
                <a:rPr lang="en-US" sz="2352" kern="0" dirty="0">
                  <a:gradFill>
                    <a:gsLst>
                      <a:gs pos="97633">
                        <a:prstClr val="white"/>
                      </a:gs>
                      <a:gs pos="88757">
                        <a:prstClr val="white"/>
                      </a:gs>
                    </a:gsLst>
                    <a:lin ang="5400000" scaled="1"/>
                  </a:gradFill>
                </a:rPr>
                <a:t>5:1</a:t>
              </a:r>
            </a:p>
          </p:txBody>
        </p:sp>
        <p:sp>
          <p:nvSpPr>
            <p:cNvPr id="10" name="Rectangle 9"/>
            <p:cNvSpPr/>
            <p:nvPr/>
          </p:nvSpPr>
          <p:spPr>
            <a:xfrm>
              <a:off x="4846637" y="5243034"/>
              <a:ext cx="2743200" cy="757130"/>
            </a:xfrm>
            <a:prstGeom prst="rect">
              <a:avLst/>
            </a:prstGeom>
          </p:spPr>
          <p:txBody>
            <a:bodyPr wrap="square">
              <a:spAutoFit/>
            </a:bodyPr>
            <a:lstStyle/>
            <a:p>
              <a:pPr defTabSz="913918">
                <a:lnSpc>
                  <a:spcPct val="90000"/>
                </a:lnSpc>
                <a:defRPr/>
              </a:pPr>
              <a:r>
                <a:rPr lang="en-US" sz="1568" kern="0" dirty="0">
                  <a:gradFill>
                    <a:gsLst>
                      <a:gs pos="97633">
                        <a:prstClr val="white"/>
                      </a:gs>
                      <a:gs pos="88757">
                        <a:prstClr val="white"/>
                      </a:gs>
                    </a:gsLst>
                    <a:lin ang="5400000" scaled="1"/>
                  </a:gradFill>
                  <a:latin typeface="Segoe UI Light"/>
                  <a:cs typeface="Times New Roman" panose="02020603050405020304" pitchFamily="18" charset="0"/>
                </a:rPr>
                <a:t>Demand for mobile apps will outstrip dev capacity by 5:1 in 2016 (Gartner)</a:t>
              </a:r>
              <a:endParaRPr lang="en-US" sz="1568" kern="0" dirty="0">
                <a:gradFill>
                  <a:gsLst>
                    <a:gs pos="97633">
                      <a:prstClr val="white"/>
                    </a:gs>
                    <a:gs pos="88757">
                      <a:prstClr val="white"/>
                    </a:gs>
                  </a:gsLst>
                  <a:lin ang="5400000" scaled="1"/>
                </a:gradFill>
                <a:latin typeface="Segoe UI Light"/>
              </a:endParaRPr>
            </a:p>
          </p:txBody>
        </p:sp>
        <p:sp>
          <p:nvSpPr>
            <p:cNvPr id="11" name="Rectangle 10"/>
            <p:cNvSpPr/>
            <p:nvPr/>
          </p:nvSpPr>
          <p:spPr>
            <a:xfrm>
              <a:off x="4846637" y="4705691"/>
              <a:ext cx="2743200" cy="507831"/>
            </a:xfrm>
            <a:prstGeom prst="rect">
              <a:avLst/>
            </a:prstGeom>
          </p:spPr>
          <p:txBody>
            <a:bodyPr wrap="square">
              <a:spAutoFit/>
            </a:bodyPr>
            <a:lstStyle/>
            <a:p>
              <a:pPr defTabSz="913918">
                <a:lnSpc>
                  <a:spcPct val="90000"/>
                </a:lnSpc>
                <a:defRPr/>
              </a:pPr>
              <a:r>
                <a:rPr lang="en-US" sz="2940" kern="0" dirty="0">
                  <a:gradFill>
                    <a:gsLst>
                      <a:gs pos="97633">
                        <a:prstClr val="white"/>
                      </a:gs>
                      <a:gs pos="88757">
                        <a:prstClr val="white"/>
                      </a:gs>
                    </a:gsLst>
                    <a:lin ang="5400000" scaled="1"/>
                  </a:gradFill>
                  <a:latin typeface="Segoe UI"/>
                  <a:cs typeface="Times New Roman" panose="02020603050405020304" pitchFamily="18" charset="0"/>
                </a:rPr>
                <a:t>Dev capacity</a:t>
              </a:r>
              <a:endParaRPr lang="en-US" sz="2940" kern="0" dirty="0">
                <a:gradFill>
                  <a:gsLst>
                    <a:gs pos="97633">
                      <a:prstClr val="white"/>
                    </a:gs>
                    <a:gs pos="88757">
                      <a:prstClr val="white"/>
                    </a:gs>
                  </a:gsLst>
                  <a:lin ang="5400000" scaled="1"/>
                </a:gradFill>
                <a:latin typeface="Segoe UI"/>
              </a:endParaRPr>
            </a:p>
          </p:txBody>
        </p:sp>
      </p:grpSp>
      <p:grpSp>
        <p:nvGrpSpPr>
          <p:cNvPr id="14" name="Group 13"/>
          <p:cNvGrpSpPr/>
          <p:nvPr/>
        </p:nvGrpSpPr>
        <p:grpSpPr>
          <a:xfrm>
            <a:off x="1764408" y="1725623"/>
            <a:ext cx="2688574" cy="3789254"/>
            <a:chOff x="1798637" y="2374219"/>
            <a:chExt cx="2743200" cy="3866243"/>
          </a:xfrm>
        </p:grpSpPr>
        <p:sp>
          <p:nvSpPr>
            <p:cNvPr id="24" name="Oval 23"/>
            <p:cNvSpPr>
              <a:spLocks noChangeAspect="1"/>
            </p:cNvSpPr>
            <p:nvPr/>
          </p:nvSpPr>
          <p:spPr bwMode="auto">
            <a:xfrm flipH="1">
              <a:off x="1873056" y="2374547"/>
              <a:ext cx="1933747" cy="1933748"/>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5" name="Pie 14"/>
            <p:cNvSpPr>
              <a:spLocks noChangeAspect="1"/>
            </p:cNvSpPr>
            <p:nvPr/>
          </p:nvSpPr>
          <p:spPr bwMode="auto">
            <a:xfrm flipH="1">
              <a:off x="1874837" y="2374219"/>
              <a:ext cx="1933747" cy="1933748"/>
            </a:xfrm>
            <a:prstGeom prst="pie">
              <a:avLst>
                <a:gd name="adj1" fmla="val 6315003"/>
                <a:gd name="adj2" fmla="val 162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6" name="People text"/>
            <p:cNvSpPr txBox="1"/>
            <p:nvPr/>
          </p:nvSpPr>
          <p:spPr>
            <a:xfrm>
              <a:off x="2510905" y="3035977"/>
              <a:ext cx="1581481" cy="610888"/>
            </a:xfrm>
            <a:prstGeom prst="rect">
              <a:avLst/>
            </a:prstGeom>
            <a:noFill/>
          </p:spPr>
          <p:txBody>
            <a:bodyPr wrap="square" lIns="0" tIns="143370" rIns="0" bIns="143370"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13918">
                <a:spcAft>
                  <a:spcPts val="588"/>
                </a:spcAft>
                <a:defRPr/>
              </a:pPr>
              <a:r>
                <a:rPr lang="en-US" sz="2352" kern="0" dirty="0">
                  <a:gradFill>
                    <a:gsLst>
                      <a:gs pos="97633">
                        <a:prstClr val="white"/>
                      </a:gs>
                      <a:gs pos="88757">
                        <a:prstClr val="white"/>
                      </a:gs>
                    </a:gsLst>
                    <a:lin ang="5400000" scaled="1"/>
                  </a:gradFill>
                </a:rPr>
                <a:t>46% </a:t>
              </a:r>
            </a:p>
          </p:txBody>
        </p:sp>
        <p:sp>
          <p:nvSpPr>
            <p:cNvPr id="17" name="Rectangle 16"/>
            <p:cNvSpPr/>
            <p:nvPr/>
          </p:nvSpPr>
          <p:spPr>
            <a:xfrm>
              <a:off x="1798637" y="5261733"/>
              <a:ext cx="2743200" cy="978729"/>
            </a:xfrm>
            <a:prstGeom prst="rect">
              <a:avLst/>
            </a:prstGeom>
          </p:spPr>
          <p:txBody>
            <a:bodyPr wrap="square">
              <a:spAutoFit/>
            </a:bodyPr>
            <a:lstStyle/>
            <a:p>
              <a:pPr marL="0" lvl="1" defTabSz="913918">
                <a:lnSpc>
                  <a:spcPct val="90000"/>
                </a:lnSpc>
                <a:defRPr/>
              </a:pPr>
              <a:r>
                <a:rPr lang="en-US" sz="1568" kern="0" dirty="0">
                  <a:gradFill>
                    <a:gsLst>
                      <a:gs pos="97633">
                        <a:prstClr val="white"/>
                      </a:gs>
                      <a:gs pos="88757">
                        <a:prstClr val="white"/>
                      </a:gs>
                    </a:gsLst>
                    <a:lin ang="5400000" scaled="1"/>
                  </a:gradFill>
                  <a:latin typeface="Segoe UI Light"/>
                </a:rPr>
                <a:t>Nearly half of enterprise customers will be accessing LOB data from 5 or more sources in 2016 (Forrester)</a:t>
              </a:r>
            </a:p>
          </p:txBody>
        </p:sp>
        <p:sp>
          <p:nvSpPr>
            <p:cNvPr id="18" name="Rectangle 17"/>
            <p:cNvSpPr/>
            <p:nvPr/>
          </p:nvSpPr>
          <p:spPr>
            <a:xfrm>
              <a:off x="1798637" y="4724390"/>
              <a:ext cx="2743200" cy="507831"/>
            </a:xfrm>
            <a:prstGeom prst="rect">
              <a:avLst/>
            </a:prstGeom>
          </p:spPr>
          <p:txBody>
            <a:bodyPr wrap="square">
              <a:spAutoFit/>
            </a:bodyPr>
            <a:lstStyle/>
            <a:p>
              <a:pPr marL="0" lvl="1" defTabSz="913918">
                <a:lnSpc>
                  <a:spcPct val="90000"/>
                </a:lnSpc>
                <a:defRPr/>
              </a:pPr>
              <a:r>
                <a:rPr lang="en-US" sz="2940" kern="0" dirty="0">
                  <a:gradFill>
                    <a:gsLst>
                      <a:gs pos="97633">
                        <a:prstClr val="white"/>
                      </a:gs>
                      <a:gs pos="88757">
                        <a:prstClr val="white"/>
                      </a:gs>
                    </a:gsLst>
                    <a:lin ang="5400000" scaled="1"/>
                  </a:gradFill>
                  <a:latin typeface="Segoe UI"/>
                </a:rPr>
                <a:t>Data access</a:t>
              </a:r>
            </a:p>
          </p:txBody>
        </p:sp>
      </p:grpSp>
      <p:grpSp>
        <p:nvGrpSpPr>
          <p:cNvPr id="19" name="Group 18"/>
          <p:cNvGrpSpPr/>
          <p:nvPr/>
        </p:nvGrpSpPr>
        <p:grpSpPr>
          <a:xfrm>
            <a:off x="7888383" y="1755846"/>
            <a:ext cx="2688574" cy="3755375"/>
            <a:chOff x="8047037" y="2405056"/>
            <a:chExt cx="2743200" cy="3831676"/>
          </a:xfrm>
        </p:grpSpPr>
        <p:sp>
          <p:nvSpPr>
            <p:cNvPr id="25" name="Oval 24"/>
            <p:cNvSpPr>
              <a:spLocks noChangeAspect="1"/>
            </p:cNvSpPr>
            <p:nvPr/>
          </p:nvSpPr>
          <p:spPr bwMode="auto">
            <a:xfrm flipH="1">
              <a:off x="8248477" y="2406222"/>
              <a:ext cx="1933748" cy="1933748"/>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20" name="Pie 19"/>
            <p:cNvSpPr>
              <a:spLocks noChangeAspect="1"/>
            </p:cNvSpPr>
            <p:nvPr/>
          </p:nvSpPr>
          <p:spPr bwMode="auto">
            <a:xfrm flipH="1">
              <a:off x="8248477" y="2405056"/>
              <a:ext cx="1933748" cy="1933748"/>
            </a:xfrm>
            <a:prstGeom prst="pie">
              <a:avLst>
                <a:gd name="adj1" fmla="val 20087401"/>
                <a:gd name="adj2" fmla="val 162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21" name="People text"/>
            <p:cNvSpPr txBox="1"/>
            <p:nvPr/>
          </p:nvSpPr>
          <p:spPr>
            <a:xfrm>
              <a:off x="8401729" y="3365042"/>
              <a:ext cx="1709367" cy="610888"/>
            </a:xfrm>
            <a:prstGeom prst="rect">
              <a:avLst/>
            </a:prstGeom>
            <a:noFill/>
          </p:spPr>
          <p:txBody>
            <a:bodyPr wrap="square" lIns="0" tIns="143370" rIns="0" bIns="143370"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13918">
                <a:spcAft>
                  <a:spcPts val="588"/>
                </a:spcAft>
                <a:defRPr/>
              </a:pPr>
              <a:r>
                <a:rPr lang="en-US" sz="2352" kern="0" dirty="0">
                  <a:gradFill>
                    <a:gsLst>
                      <a:gs pos="97633">
                        <a:prstClr val="white"/>
                      </a:gs>
                      <a:gs pos="88757">
                        <a:prstClr val="white"/>
                      </a:gs>
                    </a:gsLst>
                    <a:lin ang="5400000" scaled="1"/>
                  </a:gradFill>
                </a:rPr>
                <a:t>82%</a:t>
              </a:r>
            </a:p>
          </p:txBody>
        </p:sp>
        <p:sp>
          <p:nvSpPr>
            <p:cNvPr id="22" name="Rectangle 21"/>
            <p:cNvSpPr/>
            <p:nvPr/>
          </p:nvSpPr>
          <p:spPr>
            <a:xfrm>
              <a:off x="8047037" y="5258003"/>
              <a:ext cx="2743200" cy="978729"/>
            </a:xfrm>
            <a:prstGeom prst="rect">
              <a:avLst/>
            </a:prstGeom>
          </p:spPr>
          <p:txBody>
            <a:bodyPr wrap="square">
              <a:spAutoFit/>
            </a:bodyPr>
            <a:lstStyle/>
            <a:p>
              <a:pPr marL="0" lvl="1" defTabSz="913918">
                <a:lnSpc>
                  <a:spcPct val="90000"/>
                </a:lnSpc>
                <a:defRPr/>
              </a:pPr>
              <a:r>
                <a:rPr lang="en-US" sz="1568" kern="0" dirty="0">
                  <a:gradFill>
                    <a:gsLst>
                      <a:gs pos="97633">
                        <a:prstClr val="white"/>
                      </a:gs>
                      <a:gs pos="88757">
                        <a:prstClr val="white"/>
                      </a:gs>
                    </a:gsLst>
                    <a:lin ang="5400000" scaled="1"/>
                  </a:gradFill>
                  <a:latin typeface="Segoe UI Light"/>
                </a:rPr>
                <a:t>82% of IT Dev budgets will </a:t>
              </a:r>
              <a:br>
                <a:rPr lang="en-US" sz="1568" kern="0" dirty="0">
                  <a:gradFill>
                    <a:gsLst>
                      <a:gs pos="97633">
                        <a:prstClr val="white"/>
                      </a:gs>
                      <a:gs pos="88757">
                        <a:prstClr val="white"/>
                      </a:gs>
                    </a:gsLst>
                    <a:lin ang="5400000" scaled="1"/>
                  </a:gradFill>
                  <a:latin typeface="Segoe UI Light"/>
                </a:rPr>
              </a:br>
              <a:r>
                <a:rPr lang="en-US" sz="1568" kern="0" dirty="0">
                  <a:gradFill>
                    <a:gsLst>
                      <a:gs pos="97633">
                        <a:prstClr val="white"/>
                      </a:gs>
                      <a:gs pos="88757">
                        <a:prstClr val="white"/>
                      </a:gs>
                    </a:gsLst>
                    <a:lin ang="5400000" scaled="1"/>
                  </a:gradFill>
                  <a:latin typeface="Segoe UI Light"/>
                </a:rPr>
                <a:t>be committed to supporting legacy LOB systems in 2017 (IDC)</a:t>
              </a:r>
            </a:p>
          </p:txBody>
        </p:sp>
        <p:sp>
          <p:nvSpPr>
            <p:cNvPr id="23" name="Rectangle 22"/>
            <p:cNvSpPr/>
            <p:nvPr/>
          </p:nvSpPr>
          <p:spPr>
            <a:xfrm>
              <a:off x="8047037" y="4720660"/>
              <a:ext cx="2743200" cy="507831"/>
            </a:xfrm>
            <a:prstGeom prst="rect">
              <a:avLst/>
            </a:prstGeom>
          </p:spPr>
          <p:txBody>
            <a:bodyPr wrap="square">
              <a:spAutoFit/>
            </a:bodyPr>
            <a:lstStyle/>
            <a:p>
              <a:pPr marL="0" lvl="1" defTabSz="913918">
                <a:lnSpc>
                  <a:spcPct val="90000"/>
                </a:lnSpc>
                <a:defRPr/>
              </a:pPr>
              <a:r>
                <a:rPr lang="en-US" sz="2940" kern="0" dirty="0">
                  <a:gradFill>
                    <a:gsLst>
                      <a:gs pos="97633">
                        <a:prstClr val="white"/>
                      </a:gs>
                      <a:gs pos="88757">
                        <a:prstClr val="white"/>
                      </a:gs>
                    </a:gsLst>
                    <a:lin ang="5400000" scaled="1"/>
                  </a:gradFill>
                  <a:latin typeface="Segoe UI"/>
                </a:rPr>
                <a:t>IT agility</a:t>
              </a:r>
            </a:p>
          </p:txBody>
        </p:sp>
      </p:grpSp>
    </p:spTree>
    <p:extLst>
      <p:ext uri="{BB962C8B-B14F-4D97-AF65-F5344CB8AC3E}">
        <p14:creationId xmlns:p14="http://schemas.microsoft.com/office/powerpoint/2010/main" val="219266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774693" y="387633"/>
            <a:ext cx="10642616" cy="1196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4040">
              <a:defRPr/>
            </a:pPr>
            <a:endParaRPr lang="en-US" sz="1960" kern="0" dirty="0">
              <a:solidFill>
                <a:prstClr val="white"/>
              </a:solidFill>
              <a:latin typeface="Segoe UI"/>
            </a:endParaRPr>
          </a:p>
        </p:txBody>
      </p:sp>
      <p:sp>
        <p:nvSpPr>
          <p:cNvPr id="16" name="TextBox 15"/>
          <p:cNvSpPr txBox="1"/>
          <p:nvPr/>
        </p:nvSpPr>
        <p:spPr>
          <a:xfrm>
            <a:off x="942900" y="458504"/>
            <a:ext cx="10231518" cy="1055767"/>
          </a:xfrm>
          <a:prstGeom prst="rect">
            <a:avLst/>
          </a:prstGeom>
          <a:noFill/>
        </p:spPr>
        <p:txBody>
          <a:bodyPr wrap="square" rtlCol="0">
            <a:spAutoFit/>
          </a:bodyPr>
          <a:lstStyle/>
          <a:p>
            <a:pPr algn="ctr" defTabSz="914040">
              <a:defRPr/>
            </a:pPr>
            <a:r>
              <a:rPr lang="en-US" sz="3136"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t>Use PowerApps to rapidly connect and create</a:t>
            </a:r>
            <a:br>
              <a:rPr lang="en-US" sz="3136"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br>
            <a:r>
              <a:rPr lang="en-US" sz="3136"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t>new apps </a:t>
            </a:r>
            <a:r>
              <a:rPr lang="en-US" sz="3136" kern="0" dirty="0">
                <a:gradFill>
                  <a:gsLst>
                    <a:gs pos="95946">
                      <a:srgbClr val="0072C6"/>
                    </a:gs>
                    <a:gs pos="77703">
                      <a:srgbClr val="0072C6"/>
                    </a:gs>
                  </a:gsLst>
                  <a:lin ang="5400000" scaled="0"/>
                </a:gradFill>
                <a:latin typeface="Segoe UI" panose="020B0502040204020203" pitchFamily="34" charset="0"/>
                <a:cs typeface="Segoe UI" panose="020B0502040204020203" pitchFamily="34" charset="0"/>
              </a:rPr>
              <a:t>across your business systems </a:t>
            </a:r>
          </a:p>
        </p:txBody>
      </p:sp>
      <p:grpSp>
        <p:nvGrpSpPr>
          <p:cNvPr id="28" name="Group 27"/>
          <p:cNvGrpSpPr/>
          <p:nvPr/>
        </p:nvGrpSpPr>
        <p:grpSpPr>
          <a:xfrm>
            <a:off x="756194" y="2194504"/>
            <a:ext cx="3174011" cy="4182227"/>
            <a:chOff x="769937" y="1820862"/>
            <a:chExt cx="3238500" cy="4267200"/>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3636" t="19232" r="35169" b="17759"/>
            <a:stretch/>
          </p:blipFill>
          <p:spPr>
            <a:xfrm>
              <a:off x="1112837" y="1820862"/>
              <a:ext cx="2535150" cy="3200400"/>
            </a:xfrm>
            <a:prstGeom prst="rect">
              <a:avLst/>
            </a:prstGeom>
            <a:ln>
              <a:noFill/>
            </a:ln>
            <a:effectLst>
              <a:outerShdw blurRad="292100" dist="139700" dir="2700000" algn="tl" rotWithShape="0">
                <a:srgbClr val="333333">
                  <a:alpha val="65000"/>
                </a:srgbClr>
              </a:outerShdw>
            </a:effectLst>
          </p:spPr>
        </p:pic>
        <p:sp>
          <p:nvSpPr>
            <p:cNvPr id="31" name="TextBox 30"/>
            <p:cNvSpPr txBox="1"/>
            <p:nvPr/>
          </p:nvSpPr>
          <p:spPr>
            <a:xfrm>
              <a:off x="769937" y="5318621"/>
              <a:ext cx="3238500" cy="769441"/>
            </a:xfrm>
            <a:prstGeom prst="rect">
              <a:avLst/>
            </a:prstGeom>
            <a:noFill/>
          </p:spPr>
          <p:txBody>
            <a:bodyPr wrap="square" rtlCol="0">
              <a:spAutoFit/>
            </a:bodyPr>
            <a:lstStyle/>
            <a:p>
              <a:pPr algn="ctr" defTabSz="896117">
                <a:defRPr/>
              </a:pPr>
              <a:r>
                <a:rPr lang="en-US" sz="2156" kern="0" dirty="0">
                  <a:solidFill>
                    <a:prstClr val="white"/>
                  </a:solidFill>
                  <a:latin typeface="Segoe UI Light"/>
                  <a:cs typeface="Segoe UI" panose="020B0502040204020203" pitchFamily="34" charset="0"/>
                </a:rPr>
                <a:t>integrate existing sources or capture new data</a:t>
              </a:r>
              <a:endParaRPr lang="en-US" sz="2156" kern="0" dirty="0">
                <a:solidFill>
                  <a:prstClr val="white"/>
                </a:solidFill>
                <a:latin typeface="Segoe UI" panose="020B0502040204020203" pitchFamily="34" charset="0"/>
                <a:cs typeface="Segoe UI" panose="020B0502040204020203" pitchFamily="34" charset="0"/>
              </a:endParaRPr>
            </a:p>
          </p:txBody>
        </p:sp>
      </p:grpSp>
      <p:grpSp>
        <p:nvGrpSpPr>
          <p:cNvPr id="33" name="Group 32"/>
          <p:cNvGrpSpPr/>
          <p:nvPr/>
        </p:nvGrpSpPr>
        <p:grpSpPr>
          <a:xfrm>
            <a:off x="8336480" y="2194504"/>
            <a:ext cx="3164677" cy="4191896"/>
            <a:chOff x="4208461" y="1820862"/>
            <a:chExt cx="3228976" cy="4277066"/>
          </a:xfrm>
        </p:grpSpPr>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837" y="1820862"/>
              <a:ext cx="1800225" cy="3200400"/>
            </a:xfrm>
            <a:prstGeom prst="rect">
              <a:avLst/>
            </a:prstGeom>
            <a:ln>
              <a:noFill/>
            </a:ln>
            <a:effectLst>
              <a:outerShdw blurRad="292100" dist="139700" dir="2700000" algn="tl" rotWithShape="0">
                <a:srgbClr val="333333">
                  <a:alpha val="65000"/>
                </a:srgbClr>
              </a:outerShdw>
            </a:effectLst>
          </p:spPr>
        </p:pic>
        <p:sp>
          <p:nvSpPr>
            <p:cNvPr id="36" name="TextBox 35"/>
            <p:cNvSpPr txBox="1"/>
            <p:nvPr/>
          </p:nvSpPr>
          <p:spPr>
            <a:xfrm>
              <a:off x="4208461" y="5328487"/>
              <a:ext cx="3228976" cy="769441"/>
            </a:xfrm>
            <a:prstGeom prst="rect">
              <a:avLst/>
            </a:prstGeom>
            <a:noFill/>
          </p:spPr>
          <p:txBody>
            <a:bodyPr wrap="square" rtlCol="0">
              <a:spAutoFit/>
            </a:bodyPr>
            <a:lstStyle/>
            <a:p>
              <a:pPr algn="ctr" defTabSz="896117">
                <a:defRPr/>
              </a:pPr>
              <a:r>
                <a:rPr lang="en-US" sz="2156" kern="0" dirty="0">
                  <a:solidFill>
                    <a:prstClr val="white"/>
                  </a:solidFill>
                  <a:latin typeface="Segoe UI Light"/>
                  <a:cs typeface="Segoe UI" panose="020B0502040204020203" pitchFamily="34" charset="0"/>
                </a:rPr>
                <a:t>instantly publish to your team on any device</a:t>
              </a:r>
              <a:endParaRPr lang="en-US" sz="2156" kern="0" dirty="0">
                <a:solidFill>
                  <a:prstClr val="white"/>
                </a:solidFill>
                <a:latin typeface="Segoe UI" panose="020B0502040204020203" pitchFamily="34" charset="0"/>
                <a:cs typeface="Segoe UI" panose="020B0502040204020203" pitchFamily="34" charset="0"/>
              </a:endParaRPr>
            </a:p>
          </p:txBody>
        </p:sp>
      </p:grpSp>
      <p:grpSp>
        <p:nvGrpSpPr>
          <p:cNvPr id="38" name="Group 37"/>
          <p:cNvGrpSpPr/>
          <p:nvPr/>
        </p:nvGrpSpPr>
        <p:grpSpPr>
          <a:xfrm>
            <a:off x="4572396" y="2194505"/>
            <a:ext cx="3322477" cy="4191895"/>
            <a:chOff x="7845512" y="1820862"/>
            <a:chExt cx="3389982" cy="4277065"/>
          </a:xfrm>
        </p:grpSpPr>
        <p:pic>
          <p:nvPicPr>
            <p:cNvPr id="39" name="Picture 38"/>
            <p:cNvPicPr>
              <a:picLocks noChangeAspect="1"/>
            </p:cNvPicPr>
            <p:nvPr/>
          </p:nvPicPr>
          <p:blipFill>
            <a:blip r:embed="rId5"/>
            <a:stretch>
              <a:fillRect/>
            </a:stretch>
          </p:blipFill>
          <p:spPr>
            <a:xfrm>
              <a:off x="7845512" y="1820862"/>
              <a:ext cx="3389982" cy="3200400"/>
            </a:xfrm>
            <a:prstGeom prst="rect">
              <a:avLst/>
            </a:prstGeom>
            <a:ln>
              <a:noFill/>
            </a:ln>
            <a:effectLst>
              <a:outerShdw blurRad="292100" dist="139700" dir="2700000" algn="tl" rotWithShape="0">
                <a:srgbClr val="333333">
                  <a:alpha val="65000"/>
                </a:srgbClr>
              </a:outerShdw>
            </a:effectLst>
          </p:spPr>
        </p:pic>
        <p:sp>
          <p:nvSpPr>
            <p:cNvPr id="43" name="TextBox 42"/>
            <p:cNvSpPr txBox="1"/>
            <p:nvPr/>
          </p:nvSpPr>
          <p:spPr>
            <a:xfrm>
              <a:off x="7909769" y="5328486"/>
              <a:ext cx="3261468" cy="769441"/>
            </a:xfrm>
            <a:prstGeom prst="rect">
              <a:avLst/>
            </a:prstGeom>
            <a:noFill/>
          </p:spPr>
          <p:txBody>
            <a:bodyPr wrap="square" rtlCol="0">
              <a:spAutoFit/>
            </a:bodyPr>
            <a:lstStyle/>
            <a:p>
              <a:pPr algn="ctr" defTabSz="896117">
                <a:defRPr/>
              </a:pPr>
              <a:r>
                <a:rPr lang="en-US" sz="2156" kern="0" dirty="0">
                  <a:solidFill>
                    <a:prstClr val="white"/>
                  </a:solidFill>
                  <a:latin typeface="Segoe UI Light"/>
                  <a:cs typeface="Segoe UI" panose="020B0502040204020203" pitchFamily="34" charset="0"/>
                </a:rPr>
                <a:t>create mobile forms and experiences without code</a:t>
              </a:r>
              <a:endParaRPr lang="en-US" sz="2156" kern="0" dirty="0">
                <a:solidFill>
                  <a:prstClr val="white"/>
                </a:solidFill>
                <a:latin typeface="Segoe UI" panose="020B0502040204020203" pitchFamily="34" charset="0"/>
                <a:cs typeface="Segoe UI" panose="020B0502040204020203" pitchFamily="34" charset="0"/>
              </a:endParaRPr>
            </a:p>
          </p:txBody>
        </p:sp>
      </p:grpSp>
      <p:grpSp>
        <p:nvGrpSpPr>
          <p:cNvPr id="46" name="Group 45"/>
          <p:cNvGrpSpPr/>
          <p:nvPr/>
        </p:nvGrpSpPr>
        <p:grpSpPr>
          <a:xfrm>
            <a:off x="8663271" y="1955701"/>
            <a:ext cx="746719" cy="746720"/>
            <a:chOff x="-4354857" y="2732953"/>
            <a:chExt cx="761891" cy="761892"/>
          </a:xfrm>
        </p:grpSpPr>
        <p:sp>
          <p:nvSpPr>
            <p:cNvPr id="47" name="Oval 46"/>
            <p:cNvSpPr/>
            <p:nvPr/>
          </p:nvSpPr>
          <p:spPr bwMode="auto">
            <a:xfrm>
              <a:off x="-435485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48" name="Group 4"/>
            <p:cNvGrpSpPr>
              <a:grpSpLocks noChangeAspect="1"/>
            </p:cNvGrpSpPr>
            <p:nvPr/>
          </p:nvGrpSpPr>
          <p:grpSpPr bwMode="auto">
            <a:xfrm>
              <a:off x="-4195956" y="2883326"/>
              <a:ext cx="444088" cy="461146"/>
              <a:chOff x="1575" y="-339"/>
              <a:chExt cx="4686" cy="4866"/>
            </a:xfrm>
            <a:solidFill>
              <a:schemeClr val="bg1"/>
            </a:solidFill>
          </p:grpSpPr>
          <p:sp>
            <p:nvSpPr>
              <p:cNvPr id="54" name="Freeform 5"/>
              <p:cNvSpPr>
                <a:spLocks/>
              </p:cNvSpPr>
              <p:nvPr/>
            </p:nvSpPr>
            <p:spPr bwMode="auto">
              <a:xfrm>
                <a:off x="2211" y="-339"/>
                <a:ext cx="3411" cy="4866"/>
              </a:xfrm>
              <a:custGeom>
                <a:avLst/>
                <a:gdLst>
                  <a:gd name="T0" fmla="*/ 1182 w 1442"/>
                  <a:gd name="T1" fmla="*/ 187 h 2057"/>
                  <a:gd name="T2" fmla="*/ 826 w 1442"/>
                  <a:gd name="T3" fmla="*/ 652 h 2057"/>
                  <a:gd name="T4" fmla="*/ 617 w 1442"/>
                  <a:gd name="T5" fmla="*/ 652 h 2057"/>
                  <a:gd name="T6" fmla="*/ 260 w 1442"/>
                  <a:gd name="T7" fmla="*/ 187 h 2057"/>
                  <a:gd name="T8" fmla="*/ 170 w 1442"/>
                  <a:gd name="T9" fmla="*/ 249 h 2057"/>
                  <a:gd name="T10" fmla="*/ 537 w 1442"/>
                  <a:gd name="T11" fmla="*/ 782 h 2057"/>
                  <a:gd name="T12" fmla="*/ 537 w 1442"/>
                  <a:gd name="T13" fmla="*/ 1955 h 2057"/>
                  <a:gd name="T14" fmla="*/ 537 w 1442"/>
                  <a:gd name="T15" fmla="*/ 2057 h 2057"/>
                  <a:gd name="T16" fmla="*/ 690 w 1442"/>
                  <a:gd name="T17" fmla="*/ 2057 h 2057"/>
                  <a:gd name="T18" fmla="*/ 690 w 1442"/>
                  <a:gd name="T19" fmla="*/ 1955 h 2057"/>
                  <a:gd name="T20" fmla="*/ 690 w 1442"/>
                  <a:gd name="T21" fmla="*/ 1354 h 2057"/>
                  <a:gd name="T22" fmla="*/ 752 w 1442"/>
                  <a:gd name="T23" fmla="*/ 1354 h 2057"/>
                  <a:gd name="T24" fmla="*/ 752 w 1442"/>
                  <a:gd name="T25" fmla="*/ 1955 h 2057"/>
                  <a:gd name="T26" fmla="*/ 752 w 1442"/>
                  <a:gd name="T27" fmla="*/ 2057 h 2057"/>
                  <a:gd name="T28" fmla="*/ 905 w 1442"/>
                  <a:gd name="T29" fmla="*/ 2057 h 2057"/>
                  <a:gd name="T30" fmla="*/ 905 w 1442"/>
                  <a:gd name="T31" fmla="*/ 1955 h 2057"/>
                  <a:gd name="T32" fmla="*/ 905 w 1442"/>
                  <a:gd name="T33" fmla="*/ 782 h 2057"/>
                  <a:gd name="T34" fmla="*/ 1272 w 1442"/>
                  <a:gd name="T35" fmla="*/ 249 h 2057"/>
                  <a:gd name="T36" fmla="*/ 1182 w 1442"/>
                  <a:gd name="T37" fmla="*/ 18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2057">
                    <a:moveTo>
                      <a:pt x="1182" y="187"/>
                    </a:moveTo>
                    <a:cubicBezTo>
                      <a:pt x="1103" y="328"/>
                      <a:pt x="962" y="504"/>
                      <a:pt x="826" y="652"/>
                    </a:cubicBezTo>
                    <a:cubicBezTo>
                      <a:pt x="617" y="652"/>
                      <a:pt x="617" y="652"/>
                      <a:pt x="617" y="652"/>
                    </a:cubicBezTo>
                    <a:cubicBezTo>
                      <a:pt x="481" y="504"/>
                      <a:pt x="340" y="328"/>
                      <a:pt x="260" y="187"/>
                    </a:cubicBezTo>
                    <a:cubicBezTo>
                      <a:pt x="249" y="0"/>
                      <a:pt x="0" y="124"/>
                      <a:pt x="170" y="249"/>
                    </a:cubicBezTo>
                    <a:cubicBezTo>
                      <a:pt x="283" y="425"/>
                      <a:pt x="396" y="589"/>
                      <a:pt x="537" y="782"/>
                    </a:cubicBezTo>
                    <a:cubicBezTo>
                      <a:pt x="537" y="782"/>
                      <a:pt x="537" y="1757"/>
                      <a:pt x="537" y="1955"/>
                    </a:cubicBezTo>
                    <a:cubicBezTo>
                      <a:pt x="617" y="1955"/>
                      <a:pt x="537" y="1972"/>
                      <a:pt x="537" y="2057"/>
                    </a:cubicBezTo>
                    <a:cubicBezTo>
                      <a:pt x="690" y="2057"/>
                      <a:pt x="690" y="2057"/>
                      <a:pt x="690" y="2057"/>
                    </a:cubicBezTo>
                    <a:cubicBezTo>
                      <a:pt x="690" y="1972"/>
                      <a:pt x="605" y="1955"/>
                      <a:pt x="690" y="1955"/>
                    </a:cubicBezTo>
                    <a:cubicBezTo>
                      <a:pt x="690" y="1354"/>
                      <a:pt x="690" y="1354"/>
                      <a:pt x="690" y="1354"/>
                    </a:cubicBezTo>
                    <a:cubicBezTo>
                      <a:pt x="752" y="1354"/>
                      <a:pt x="752" y="1354"/>
                      <a:pt x="752" y="1354"/>
                    </a:cubicBezTo>
                    <a:cubicBezTo>
                      <a:pt x="752" y="1955"/>
                      <a:pt x="752" y="1955"/>
                      <a:pt x="752" y="1955"/>
                    </a:cubicBezTo>
                    <a:cubicBezTo>
                      <a:pt x="843" y="1955"/>
                      <a:pt x="752" y="1972"/>
                      <a:pt x="752" y="2057"/>
                    </a:cubicBezTo>
                    <a:cubicBezTo>
                      <a:pt x="905" y="2057"/>
                      <a:pt x="905" y="2057"/>
                      <a:pt x="905" y="2057"/>
                    </a:cubicBezTo>
                    <a:cubicBezTo>
                      <a:pt x="905" y="1972"/>
                      <a:pt x="826" y="1955"/>
                      <a:pt x="905" y="1955"/>
                    </a:cubicBezTo>
                    <a:cubicBezTo>
                      <a:pt x="905" y="1757"/>
                      <a:pt x="905" y="782"/>
                      <a:pt x="905" y="782"/>
                    </a:cubicBezTo>
                    <a:cubicBezTo>
                      <a:pt x="1046" y="589"/>
                      <a:pt x="1159" y="425"/>
                      <a:pt x="1272" y="249"/>
                    </a:cubicBezTo>
                    <a:cubicBezTo>
                      <a:pt x="1442" y="124"/>
                      <a:pt x="1193" y="0"/>
                      <a:pt x="118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6" name="Oval 6"/>
              <p:cNvSpPr>
                <a:spLocks noChangeArrowheads="1"/>
              </p:cNvSpPr>
              <p:nvPr/>
            </p:nvSpPr>
            <p:spPr bwMode="auto">
              <a:xfrm>
                <a:off x="3579" y="196"/>
                <a:ext cx="688" cy="7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7" name="Oval 7"/>
              <p:cNvSpPr>
                <a:spLocks noChangeArrowheads="1"/>
              </p:cNvSpPr>
              <p:nvPr/>
            </p:nvSpPr>
            <p:spPr bwMode="auto">
              <a:xfrm>
                <a:off x="2708" y="1492"/>
                <a:ext cx="525"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8" name="Oval 8"/>
              <p:cNvSpPr>
                <a:spLocks noChangeArrowheads="1"/>
              </p:cNvSpPr>
              <p:nvPr/>
            </p:nvSpPr>
            <p:spPr bwMode="auto">
              <a:xfrm>
                <a:off x="2091"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9" name="Oval 9"/>
              <p:cNvSpPr>
                <a:spLocks noChangeArrowheads="1"/>
              </p:cNvSpPr>
              <p:nvPr/>
            </p:nvSpPr>
            <p:spPr bwMode="auto">
              <a:xfrm>
                <a:off x="1594"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0" name="Freeform 10"/>
              <p:cNvSpPr>
                <a:spLocks/>
              </p:cNvSpPr>
              <p:nvPr/>
            </p:nvSpPr>
            <p:spPr bwMode="auto">
              <a:xfrm>
                <a:off x="2668" y="2270"/>
                <a:ext cx="608" cy="1287"/>
              </a:xfrm>
              <a:custGeom>
                <a:avLst/>
                <a:gdLst>
                  <a:gd name="T0" fmla="*/ 257 w 257"/>
                  <a:gd name="T1" fmla="*/ 74 h 544"/>
                  <a:gd name="T2" fmla="*/ 177 w 257"/>
                  <a:gd name="T3" fmla="*/ 0 h 544"/>
                  <a:gd name="T4" fmla="*/ 80 w 257"/>
                  <a:gd name="T5" fmla="*/ 0 h 544"/>
                  <a:gd name="T6" fmla="*/ 0 w 257"/>
                  <a:gd name="T7" fmla="*/ 74 h 544"/>
                  <a:gd name="T8" fmla="*/ 0 w 257"/>
                  <a:gd name="T9" fmla="*/ 363 h 544"/>
                  <a:gd name="T10" fmla="*/ 257 w 257"/>
                  <a:gd name="T11" fmla="*/ 470 h 544"/>
                  <a:gd name="T12" fmla="*/ 257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257" y="74"/>
                    </a:moveTo>
                    <a:cubicBezTo>
                      <a:pt x="257" y="34"/>
                      <a:pt x="222" y="0"/>
                      <a:pt x="177" y="0"/>
                    </a:cubicBezTo>
                    <a:cubicBezTo>
                      <a:pt x="80" y="0"/>
                      <a:pt x="80" y="0"/>
                      <a:pt x="80" y="0"/>
                    </a:cubicBezTo>
                    <a:cubicBezTo>
                      <a:pt x="34" y="0"/>
                      <a:pt x="0" y="34"/>
                      <a:pt x="0" y="74"/>
                    </a:cubicBezTo>
                    <a:cubicBezTo>
                      <a:pt x="0" y="74"/>
                      <a:pt x="0" y="295"/>
                      <a:pt x="0" y="363"/>
                    </a:cubicBezTo>
                    <a:cubicBezTo>
                      <a:pt x="0" y="447"/>
                      <a:pt x="257" y="544"/>
                      <a:pt x="257" y="470"/>
                    </a:cubicBezTo>
                    <a:cubicBezTo>
                      <a:pt x="257" y="351"/>
                      <a:pt x="257" y="74"/>
                      <a:pt x="25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1" name="Freeform 11"/>
              <p:cNvSpPr>
                <a:spLocks/>
              </p:cNvSpPr>
              <p:nvPr/>
            </p:nvSpPr>
            <p:spPr bwMode="auto">
              <a:xfrm>
                <a:off x="2060" y="1927"/>
                <a:ext cx="445" cy="1235"/>
              </a:xfrm>
              <a:custGeom>
                <a:avLst/>
                <a:gdLst>
                  <a:gd name="T0" fmla="*/ 188 w 188"/>
                  <a:gd name="T1" fmla="*/ 57 h 522"/>
                  <a:gd name="T2" fmla="*/ 131 w 188"/>
                  <a:gd name="T3" fmla="*/ 0 h 522"/>
                  <a:gd name="T4" fmla="*/ 57 w 188"/>
                  <a:gd name="T5" fmla="*/ 0 h 522"/>
                  <a:gd name="T6" fmla="*/ 0 w 188"/>
                  <a:gd name="T7" fmla="*/ 57 h 522"/>
                  <a:gd name="T8" fmla="*/ 0 w 188"/>
                  <a:gd name="T9" fmla="*/ 340 h 522"/>
                  <a:gd name="T10" fmla="*/ 188 w 188"/>
                  <a:gd name="T11" fmla="*/ 465 h 522"/>
                  <a:gd name="T12" fmla="*/ 188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188" y="57"/>
                    </a:moveTo>
                    <a:cubicBezTo>
                      <a:pt x="188" y="28"/>
                      <a:pt x="166" y="0"/>
                      <a:pt x="131" y="0"/>
                    </a:cubicBezTo>
                    <a:cubicBezTo>
                      <a:pt x="57" y="0"/>
                      <a:pt x="57" y="0"/>
                      <a:pt x="57" y="0"/>
                    </a:cubicBezTo>
                    <a:cubicBezTo>
                      <a:pt x="23" y="0"/>
                      <a:pt x="0" y="28"/>
                      <a:pt x="0" y="57"/>
                    </a:cubicBezTo>
                    <a:cubicBezTo>
                      <a:pt x="0" y="57"/>
                      <a:pt x="0" y="272"/>
                      <a:pt x="0" y="340"/>
                    </a:cubicBezTo>
                    <a:cubicBezTo>
                      <a:pt x="0" y="397"/>
                      <a:pt x="188" y="522"/>
                      <a:pt x="188" y="465"/>
                    </a:cubicBezTo>
                    <a:cubicBezTo>
                      <a:pt x="188" y="346"/>
                      <a:pt x="188" y="57"/>
                      <a:pt x="18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2" name="Freeform 12"/>
              <p:cNvSpPr>
                <a:spLocks/>
              </p:cNvSpPr>
              <p:nvPr/>
            </p:nvSpPr>
            <p:spPr bwMode="auto">
              <a:xfrm>
                <a:off x="1575" y="1684"/>
                <a:ext cx="324" cy="1033"/>
              </a:xfrm>
              <a:custGeom>
                <a:avLst/>
                <a:gdLst>
                  <a:gd name="T0" fmla="*/ 137 w 137"/>
                  <a:gd name="T1" fmla="*/ 40 h 437"/>
                  <a:gd name="T2" fmla="*/ 95 w 137"/>
                  <a:gd name="T3" fmla="*/ 0 h 437"/>
                  <a:gd name="T4" fmla="*/ 42 w 137"/>
                  <a:gd name="T5" fmla="*/ 0 h 437"/>
                  <a:gd name="T6" fmla="*/ 0 w 137"/>
                  <a:gd name="T7" fmla="*/ 40 h 437"/>
                  <a:gd name="T8" fmla="*/ 0 w 137"/>
                  <a:gd name="T9" fmla="*/ 312 h 437"/>
                  <a:gd name="T10" fmla="*/ 137 w 137"/>
                  <a:gd name="T11" fmla="*/ 397 h 437"/>
                  <a:gd name="T12" fmla="*/ 137 w 137"/>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37" h="437">
                    <a:moveTo>
                      <a:pt x="137" y="40"/>
                    </a:moveTo>
                    <a:cubicBezTo>
                      <a:pt x="137" y="17"/>
                      <a:pt x="119" y="0"/>
                      <a:pt x="95" y="0"/>
                    </a:cubicBezTo>
                    <a:cubicBezTo>
                      <a:pt x="42" y="0"/>
                      <a:pt x="42" y="0"/>
                      <a:pt x="42" y="0"/>
                    </a:cubicBezTo>
                    <a:cubicBezTo>
                      <a:pt x="24" y="0"/>
                      <a:pt x="0" y="17"/>
                      <a:pt x="0" y="40"/>
                    </a:cubicBezTo>
                    <a:cubicBezTo>
                      <a:pt x="0" y="40"/>
                      <a:pt x="0" y="244"/>
                      <a:pt x="0" y="312"/>
                    </a:cubicBezTo>
                    <a:cubicBezTo>
                      <a:pt x="0" y="346"/>
                      <a:pt x="137" y="437"/>
                      <a:pt x="137" y="397"/>
                    </a:cubicBezTo>
                    <a:cubicBezTo>
                      <a:pt x="137" y="301"/>
                      <a:pt x="137" y="40"/>
                      <a:pt x="1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3" name="Oval 13"/>
              <p:cNvSpPr>
                <a:spLocks noChangeArrowheads="1"/>
              </p:cNvSpPr>
              <p:nvPr/>
            </p:nvSpPr>
            <p:spPr bwMode="auto">
              <a:xfrm>
                <a:off x="4610" y="1492"/>
                <a:ext cx="516"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4" name="Oval 14"/>
              <p:cNvSpPr>
                <a:spLocks noChangeArrowheads="1"/>
              </p:cNvSpPr>
              <p:nvPr/>
            </p:nvSpPr>
            <p:spPr bwMode="auto">
              <a:xfrm>
                <a:off x="5360"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5" name="Oval 15"/>
              <p:cNvSpPr>
                <a:spLocks noChangeArrowheads="1"/>
              </p:cNvSpPr>
              <p:nvPr/>
            </p:nvSpPr>
            <p:spPr bwMode="auto">
              <a:xfrm>
                <a:off x="5956"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6" name="Freeform 16"/>
              <p:cNvSpPr>
                <a:spLocks/>
              </p:cNvSpPr>
              <p:nvPr/>
            </p:nvSpPr>
            <p:spPr bwMode="auto">
              <a:xfrm>
                <a:off x="4570" y="2270"/>
                <a:ext cx="608" cy="1287"/>
              </a:xfrm>
              <a:custGeom>
                <a:avLst/>
                <a:gdLst>
                  <a:gd name="T0" fmla="*/ 0 w 257"/>
                  <a:gd name="T1" fmla="*/ 74 h 544"/>
                  <a:gd name="T2" fmla="*/ 80 w 257"/>
                  <a:gd name="T3" fmla="*/ 0 h 544"/>
                  <a:gd name="T4" fmla="*/ 177 w 257"/>
                  <a:gd name="T5" fmla="*/ 0 h 544"/>
                  <a:gd name="T6" fmla="*/ 257 w 257"/>
                  <a:gd name="T7" fmla="*/ 74 h 544"/>
                  <a:gd name="T8" fmla="*/ 257 w 257"/>
                  <a:gd name="T9" fmla="*/ 363 h 544"/>
                  <a:gd name="T10" fmla="*/ 0 w 257"/>
                  <a:gd name="T11" fmla="*/ 470 h 544"/>
                  <a:gd name="T12" fmla="*/ 0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0" y="74"/>
                    </a:moveTo>
                    <a:cubicBezTo>
                      <a:pt x="0" y="34"/>
                      <a:pt x="34" y="0"/>
                      <a:pt x="80" y="0"/>
                    </a:cubicBezTo>
                    <a:cubicBezTo>
                      <a:pt x="177" y="0"/>
                      <a:pt x="177" y="0"/>
                      <a:pt x="177" y="0"/>
                    </a:cubicBezTo>
                    <a:cubicBezTo>
                      <a:pt x="223" y="0"/>
                      <a:pt x="257" y="34"/>
                      <a:pt x="257" y="74"/>
                    </a:cubicBezTo>
                    <a:cubicBezTo>
                      <a:pt x="257" y="74"/>
                      <a:pt x="257" y="295"/>
                      <a:pt x="257" y="363"/>
                    </a:cubicBezTo>
                    <a:cubicBezTo>
                      <a:pt x="257" y="447"/>
                      <a:pt x="0" y="544"/>
                      <a:pt x="0" y="470"/>
                    </a:cubicBezTo>
                    <a:cubicBezTo>
                      <a:pt x="0" y="351"/>
                      <a:pt x="0" y="74"/>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7" name="Freeform 17"/>
              <p:cNvSpPr>
                <a:spLocks/>
              </p:cNvSpPr>
              <p:nvPr/>
            </p:nvSpPr>
            <p:spPr bwMode="auto">
              <a:xfrm>
                <a:off x="5329" y="1927"/>
                <a:ext cx="445" cy="1235"/>
              </a:xfrm>
              <a:custGeom>
                <a:avLst/>
                <a:gdLst>
                  <a:gd name="T0" fmla="*/ 0 w 188"/>
                  <a:gd name="T1" fmla="*/ 57 h 522"/>
                  <a:gd name="T2" fmla="*/ 57 w 188"/>
                  <a:gd name="T3" fmla="*/ 0 h 522"/>
                  <a:gd name="T4" fmla="*/ 131 w 188"/>
                  <a:gd name="T5" fmla="*/ 0 h 522"/>
                  <a:gd name="T6" fmla="*/ 188 w 188"/>
                  <a:gd name="T7" fmla="*/ 57 h 522"/>
                  <a:gd name="T8" fmla="*/ 188 w 188"/>
                  <a:gd name="T9" fmla="*/ 340 h 522"/>
                  <a:gd name="T10" fmla="*/ 0 w 188"/>
                  <a:gd name="T11" fmla="*/ 465 h 522"/>
                  <a:gd name="T12" fmla="*/ 0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0" y="57"/>
                    </a:moveTo>
                    <a:cubicBezTo>
                      <a:pt x="0" y="28"/>
                      <a:pt x="29" y="0"/>
                      <a:pt x="57" y="0"/>
                    </a:cubicBezTo>
                    <a:cubicBezTo>
                      <a:pt x="131" y="0"/>
                      <a:pt x="131" y="0"/>
                      <a:pt x="131" y="0"/>
                    </a:cubicBezTo>
                    <a:cubicBezTo>
                      <a:pt x="165" y="0"/>
                      <a:pt x="188" y="28"/>
                      <a:pt x="188" y="57"/>
                    </a:cubicBezTo>
                    <a:cubicBezTo>
                      <a:pt x="188" y="57"/>
                      <a:pt x="188" y="272"/>
                      <a:pt x="188" y="340"/>
                    </a:cubicBezTo>
                    <a:cubicBezTo>
                      <a:pt x="188" y="397"/>
                      <a:pt x="0" y="522"/>
                      <a:pt x="0" y="465"/>
                    </a:cubicBezTo>
                    <a:cubicBezTo>
                      <a:pt x="0" y="346"/>
                      <a:pt x="0"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68" name="Freeform 18"/>
              <p:cNvSpPr>
                <a:spLocks/>
              </p:cNvSpPr>
              <p:nvPr/>
            </p:nvSpPr>
            <p:spPr bwMode="auto">
              <a:xfrm>
                <a:off x="5956" y="1684"/>
                <a:ext cx="305" cy="1033"/>
              </a:xfrm>
              <a:custGeom>
                <a:avLst/>
                <a:gdLst>
                  <a:gd name="T0" fmla="*/ 0 w 129"/>
                  <a:gd name="T1" fmla="*/ 40 h 437"/>
                  <a:gd name="T2" fmla="*/ 39 w 129"/>
                  <a:gd name="T3" fmla="*/ 0 h 437"/>
                  <a:gd name="T4" fmla="*/ 90 w 129"/>
                  <a:gd name="T5" fmla="*/ 0 h 437"/>
                  <a:gd name="T6" fmla="*/ 129 w 129"/>
                  <a:gd name="T7" fmla="*/ 40 h 437"/>
                  <a:gd name="T8" fmla="*/ 129 w 129"/>
                  <a:gd name="T9" fmla="*/ 312 h 437"/>
                  <a:gd name="T10" fmla="*/ 0 w 129"/>
                  <a:gd name="T11" fmla="*/ 397 h 437"/>
                  <a:gd name="T12" fmla="*/ 0 w 129"/>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29" h="437">
                    <a:moveTo>
                      <a:pt x="0" y="40"/>
                    </a:moveTo>
                    <a:cubicBezTo>
                      <a:pt x="0" y="17"/>
                      <a:pt x="17" y="0"/>
                      <a:pt x="39" y="0"/>
                    </a:cubicBezTo>
                    <a:cubicBezTo>
                      <a:pt x="90" y="0"/>
                      <a:pt x="90" y="0"/>
                      <a:pt x="90" y="0"/>
                    </a:cubicBezTo>
                    <a:cubicBezTo>
                      <a:pt x="112" y="0"/>
                      <a:pt x="129" y="17"/>
                      <a:pt x="129" y="40"/>
                    </a:cubicBezTo>
                    <a:cubicBezTo>
                      <a:pt x="129" y="40"/>
                      <a:pt x="129" y="244"/>
                      <a:pt x="129" y="312"/>
                    </a:cubicBezTo>
                    <a:cubicBezTo>
                      <a:pt x="129" y="346"/>
                      <a:pt x="0" y="437"/>
                      <a:pt x="0" y="397"/>
                    </a:cubicBezTo>
                    <a:cubicBezTo>
                      <a:pt x="0" y="301"/>
                      <a:pt x="0"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grpSp>
        <p:nvGrpSpPr>
          <p:cNvPr id="69" name="Group 68"/>
          <p:cNvGrpSpPr/>
          <p:nvPr/>
        </p:nvGrpSpPr>
        <p:grpSpPr>
          <a:xfrm>
            <a:off x="569541" y="1821144"/>
            <a:ext cx="746719" cy="746720"/>
            <a:chOff x="7912547" y="2732953"/>
            <a:chExt cx="761891" cy="761892"/>
          </a:xfrm>
        </p:grpSpPr>
        <p:sp>
          <p:nvSpPr>
            <p:cNvPr id="70" name="Oval 69"/>
            <p:cNvSpPr/>
            <p:nvPr/>
          </p:nvSpPr>
          <p:spPr bwMode="auto">
            <a:xfrm>
              <a:off x="791254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71" name="Group 25"/>
            <p:cNvGrpSpPr>
              <a:grpSpLocks noChangeAspect="1"/>
            </p:cNvGrpSpPr>
            <p:nvPr/>
          </p:nvGrpSpPr>
          <p:grpSpPr bwMode="auto">
            <a:xfrm>
              <a:off x="8180765" y="2935993"/>
              <a:ext cx="234574" cy="355812"/>
              <a:chOff x="3828" y="2068"/>
              <a:chExt cx="178" cy="270"/>
            </a:xfrm>
          </p:grpSpPr>
          <p:sp>
            <p:nvSpPr>
              <p:cNvPr id="72" name="Rectangle 26"/>
              <p:cNvSpPr>
                <a:spLocks noChangeArrowheads="1"/>
              </p:cNvSpPr>
              <p:nvPr/>
            </p:nvSpPr>
            <p:spPr bwMode="auto">
              <a:xfrm>
                <a:off x="3828" y="2280"/>
                <a:ext cx="69" cy="5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73" name="Rectangle 27"/>
              <p:cNvSpPr>
                <a:spLocks noChangeArrowheads="1"/>
              </p:cNvSpPr>
              <p:nvPr/>
            </p:nvSpPr>
            <p:spPr bwMode="auto">
              <a:xfrm>
                <a:off x="3828" y="2174"/>
                <a:ext cx="178" cy="6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74" name="Rectangle 28"/>
              <p:cNvSpPr>
                <a:spLocks noChangeArrowheads="1"/>
              </p:cNvSpPr>
              <p:nvPr/>
            </p:nvSpPr>
            <p:spPr bwMode="auto">
              <a:xfrm>
                <a:off x="3828" y="2068"/>
                <a:ext cx="69" cy="67"/>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75" name="Rectangle 29"/>
              <p:cNvSpPr>
                <a:spLocks noChangeArrowheads="1"/>
              </p:cNvSpPr>
              <p:nvPr/>
            </p:nvSpPr>
            <p:spPr bwMode="auto">
              <a:xfrm>
                <a:off x="3937" y="2068"/>
                <a:ext cx="69" cy="67"/>
              </a:xfrm>
              <a:prstGeom prst="rect">
                <a:avLst/>
              </a:prstGeom>
              <a:solidFill>
                <a:schemeClr val="bg1"/>
              </a:solidFill>
              <a:ln w="19050" cap="flat">
                <a:solidFill>
                  <a:schemeClr val="bg1"/>
                </a:solidFill>
                <a:prstDash val="solid"/>
                <a:miter lim="800000"/>
                <a:headEnd/>
                <a:tailEnd/>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grpSp>
        <p:nvGrpSpPr>
          <p:cNvPr id="76" name="Group 75"/>
          <p:cNvGrpSpPr/>
          <p:nvPr/>
        </p:nvGrpSpPr>
        <p:grpSpPr>
          <a:xfrm>
            <a:off x="4199036" y="1821144"/>
            <a:ext cx="746719" cy="746720"/>
            <a:chOff x="4138164" y="2732953"/>
            <a:chExt cx="761891" cy="761892"/>
          </a:xfrm>
        </p:grpSpPr>
        <p:sp>
          <p:nvSpPr>
            <p:cNvPr id="77" name="Oval 76"/>
            <p:cNvSpPr/>
            <p:nvPr/>
          </p:nvSpPr>
          <p:spPr bwMode="auto">
            <a:xfrm>
              <a:off x="4138164"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78" name="Freeform 22"/>
            <p:cNvSpPr>
              <a:spLocks noEditPoints="1"/>
            </p:cNvSpPr>
            <p:nvPr/>
          </p:nvSpPr>
          <p:spPr bwMode="auto">
            <a:xfrm rot="9900000" flipH="1" flipV="1">
              <a:off x="4312920" y="2916067"/>
              <a:ext cx="407770" cy="407770"/>
            </a:xfrm>
            <a:custGeom>
              <a:avLst/>
              <a:gdLst>
                <a:gd name="T0" fmla="*/ 1916 w 1916"/>
                <a:gd name="T1" fmla="*/ 963 h 1916"/>
                <a:gd name="T2" fmla="*/ 1629 w 1916"/>
                <a:gd name="T3" fmla="*/ 491 h 1916"/>
                <a:gd name="T4" fmla="*/ 1648 w 1916"/>
                <a:gd name="T5" fmla="*/ 759 h 1916"/>
                <a:gd name="T6" fmla="*/ 1509 w 1916"/>
                <a:gd name="T7" fmla="*/ 898 h 1916"/>
                <a:gd name="T8" fmla="*/ 1500 w 1916"/>
                <a:gd name="T9" fmla="*/ 1092 h 1916"/>
                <a:gd name="T10" fmla="*/ 1361 w 1916"/>
                <a:gd name="T11" fmla="*/ 1379 h 1916"/>
                <a:gd name="T12" fmla="*/ 1555 w 1916"/>
                <a:gd name="T13" fmla="*/ 1648 h 1916"/>
                <a:gd name="T14" fmla="*/ 1065 w 1916"/>
                <a:gd name="T15" fmla="*/ 1731 h 1916"/>
                <a:gd name="T16" fmla="*/ 833 w 1916"/>
                <a:gd name="T17" fmla="*/ 1416 h 1916"/>
                <a:gd name="T18" fmla="*/ 546 w 1916"/>
                <a:gd name="T19" fmla="*/ 1342 h 1916"/>
                <a:gd name="T20" fmla="*/ 463 w 1916"/>
                <a:gd name="T21" fmla="*/ 1305 h 1916"/>
                <a:gd name="T22" fmla="*/ 602 w 1916"/>
                <a:gd name="T23" fmla="*/ 1166 h 1916"/>
                <a:gd name="T24" fmla="*/ 731 w 1916"/>
                <a:gd name="T25" fmla="*/ 981 h 1916"/>
                <a:gd name="T26" fmla="*/ 889 w 1916"/>
                <a:gd name="T27" fmla="*/ 926 h 1916"/>
                <a:gd name="T28" fmla="*/ 917 w 1916"/>
                <a:gd name="T29" fmla="*/ 1018 h 1916"/>
                <a:gd name="T30" fmla="*/ 917 w 1916"/>
                <a:gd name="T31" fmla="*/ 1065 h 1916"/>
                <a:gd name="T32" fmla="*/ 1074 w 1916"/>
                <a:gd name="T33" fmla="*/ 1092 h 1916"/>
                <a:gd name="T34" fmla="*/ 1046 w 1916"/>
                <a:gd name="T35" fmla="*/ 944 h 1916"/>
                <a:gd name="T36" fmla="*/ 889 w 1916"/>
                <a:gd name="T37" fmla="*/ 750 h 1916"/>
                <a:gd name="T38" fmla="*/ 648 w 1916"/>
                <a:gd name="T39" fmla="*/ 583 h 1916"/>
                <a:gd name="T40" fmla="*/ 593 w 1916"/>
                <a:gd name="T41" fmla="*/ 759 h 1916"/>
                <a:gd name="T42" fmla="*/ 620 w 1916"/>
                <a:gd name="T43" fmla="*/ 565 h 1916"/>
                <a:gd name="T44" fmla="*/ 556 w 1916"/>
                <a:gd name="T45" fmla="*/ 463 h 1916"/>
                <a:gd name="T46" fmla="*/ 509 w 1916"/>
                <a:gd name="T47" fmla="*/ 361 h 1916"/>
                <a:gd name="T48" fmla="*/ 426 w 1916"/>
                <a:gd name="T49" fmla="*/ 482 h 1916"/>
                <a:gd name="T50" fmla="*/ 426 w 1916"/>
                <a:gd name="T51" fmla="*/ 333 h 1916"/>
                <a:gd name="T52" fmla="*/ 287 w 1916"/>
                <a:gd name="T53" fmla="*/ 417 h 1916"/>
                <a:gd name="T54" fmla="*/ 361 w 1916"/>
                <a:gd name="T55" fmla="*/ 500 h 1916"/>
                <a:gd name="T56" fmla="*/ 158 w 1916"/>
                <a:gd name="T57" fmla="*/ 519 h 1916"/>
                <a:gd name="T58" fmla="*/ 685 w 1916"/>
                <a:gd name="T59" fmla="*/ 213 h 1916"/>
                <a:gd name="T60" fmla="*/ 861 w 1916"/>
                <a:gd name="T61" fmla="*/ 65 h 1916"/>
                <a:gd name="T62" fmla="*/ 750 w 1916"/>
                <a:gd name="T63" fmla="*/ 158 h 1916"/>
                <a:gd name="T64" fmla="*/ 907 w 1916"/>
                <a:gd name="T65" fmla="*/ 333 h 1916"/>
                <a:gd name="T66" fmla="*/ 935 w 1916"/>
                <a:gd name="T67" fmla="*/ 398 h 1916"/>
                <a:gd name="T68" fmla="*/ 972 w 1916"/>
                <a:gd name="T69" fmla="*/ 528 h 1916"/>
                <a:gd name="T70" fmla="*/ 1185 w 1916"/>
                <a:gd name="T71" fmla="*/ 445 h 1916"/>
                <a:gd name="T72" fmla="*/ 1296 w 1916"/>
                <a:gd name="T73" fmla="*/ 259 h 1916"/>
                <a:gd name="T74" fmla="*/ 1305 w 1916"/>
                <a:gd name="T75" fmla="*/ 204 h 1916"/>
                <a:gd name="T76" fmla="*/ 1574 w 1916"/>
                <a:gd name="T77" fmla="*/ 296 h 1916"/>
                <a:gd name="T78" fmla="*/ 65 w 1916"/>
                <a:gd name="T79" fmla="*/ 787 h 1916"/>
                <a:gd name="T80" fmla="*/ 167 w 1916"/>
                <a:gd name="T81" fmla="*/ 870 h 1916"/>
                <a:gd name="T82" fmla="*/ 278 w 1916"/>
                <a:gd name="T83" fmla="*/ 1157 h 1916"/>
                <a:gd name="T84" fmla="*/ 630 w 1916"/>
                <a:gd name="T85" fmla="*/ 1564 h 1916"/>
                <a:gd name="T86" fmla="*/ 65 w 1916"/>
                <a:gd name="T87" fmla="*/ 787 h 1916"/>
                <a:gd name="T88" fmla="*/ 926 w 1916"/>
                <a:gd name="T89" fmla="*/ 917 h 1916"/>
                <a:gd name="T90" fmla="*/ 926 w 1916"/>
                <a:gd name="T91" fmla="*/ 917 h 1916"/>
                <a:gd name="T92" fmla="*/ 796 w 1916"/>
                <a:gd name="T93" fmla="*/ 861 h 1916"/>
                <a:gd name="T94" fmla="*/ 806 w 1916"/>
                <a:gd name="T95" fmla="*/ 880 h 1916"/>
                <a:gd name="T96" fmla="*/ 1222 w 1916"/>
                <a:gd name="T97" fmla="*/ 93 h 1916"/>
                <a:gd name="T98" fmla="*/ 1176 w 1916"/>
                <a:gd name="T99" fmla="*/ 74 h 1916"/>
                <a:gd name="T100" fmla="*/ 620 w 1916"/>
                <a:gd name="T101" fmla="*/ 111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6" h="1916">
                  <a:moveTo>
                    <a:pt x="954" y="0"/>
                  </a:moveTo>
                  <a:cubicBezTo>
                    <a:pt x="426" y="0"/>
                    <a:pt x="0" y="435"/>
                    <a:pt x="0" y="963"/>
                  </a:cubicBezTo>
                  <a:cubicBezTo>
                    <a:pt x="0" y="1490"/>
                    <a:pt x="426" y="1916"/>
                    <a:pt x="954" y="1916"/>
                  </a:cubicBezTo>
                  <a:cubicBezTo>
                    <a:pt x="1490" y="1916"/>
                    <a:pt x="1916" y="1490"/>
                    <a:pt x="1916" y="963"/>
                  </a:cubicBezTo>
                  <a:cubicBezTo>
                    <a:pt x="1916" y="435"/>
                    <a:pt x="1490" y="0"/>
                    <a:pt x="954" y="0"/>
                  </a:cubicBezTo>
                  <a:close/>
                  <a:moveTo>
                    <a:pt x="1685" y="463"/>
                  </a:moveTo>
                  <a:cubicBezTo>
                    <a:pt x="1676" y="463"/>
                    <a:pt x="1676" y="472"/>
                    <a:pt x="1666" y="482"/>
                  </a:cubicBezTo>
                  <a:cubicBezTo>
                    <a:pt x="1657" y="454"/>
                    <a:pt x="1639" y="472"/>
                    <a:pt x="1629" y="491"/>
                  </a:cubicBezTo>
                  <a:cubicBezTo>
                    <a:pt x="1648" y="546"/>
                    <a:pt x="1620" y="602"/>
                    <a:pt x="1583" y="630"/>
                  </a:cubicBezTo>
                  <a:cubicBezTo>
                    <a:pt x="1583" y="667"/>
                    <a:pt x="1592" y="685"/>
                    <a:pt x="1601" y="713"/>
                  </a:cubicBezTo>
                  <a:cubicBezTo>
                    <a:pt x="1620" y="713"/>
                    <a:pt x="1629" y="704"/>
                    <a:pt x="1639" y="713"/>
                  </a:cubicBezTo>
                  <a:cubicBezTo>
                    <a:pt x="1648" y="722"/>
                    <a:pt x="1666" y="741"/>
                    <a:pt x="1648" y="759"/>
                  </a:cubicBezTo>
                  <a:cubicBezTo>
                    <a:pt x="1648" y="750"/>
                    <a:pt x="1648" y="731"/>
                    <a:pt x="1639" y="722"/>
                  </a:cubicBezTo>
                  <a:cubicBezTo>
                    <a:pt x="1611" y="731"/>
                    <a:pt x="1620" y="778"/>
                    <a:pt x="1629" y="796"/>
                  </a:cubicBezTo>
                  <a:cubicBezTo>
                    <a:pt x="1592" y="806"/>
                    <a:pt x="1583" y="843"/>
                    <a:pt x="1564" y="861"/>
                  </a:cubicBezTo>
                  <a:cubicBezTo>
                    <a:pt x="1546" y="870"/>
                    <a:pt x="1518" y="870"/>
                    <a:pt x="1509" y="898"/>
                  </a:cubicBezTo>
                  <a:cubicBezTo>
                    <a:pt x="1527" y="907"/>
                    <a:pt x="1546" y="926"/>
                    <a:pt x="1546" y="963"/>
                  </a:cubicBezTo>
                  <a:cubicBezTo>
                    <a:pt x="1537" y="981"/>
                    <a:pt x="1500" y="963"/>
                    <a:pt x="1481" y="963"/>
                  </a:cubicBezTo>
                  <a:cubicBezTo>
                    <a:pt x="1453" y="972"/>
                    <a:pt x="1472" y="1046"/>
                    <a:pt x="1463" y="1065"/>
                  </a:cubicBezTo>
                  <a:cubicBezTo>
                    <a:pt x="1472" y="1074"/>
                    <a:pt x="1490" y="1074"/>
                    <a:pt x="1500" y="1092"/>
                  </a:cubicBezTo>
                  <a:cubicBezTo>
                    <a:pt x="1481" y="1120"/>
                    <a:pt x="1444" y="1129"/>
                    <a:pt x="1453" y="1176"/>
                  </a:cubicBezTo>
                  <a:cubicBezTo>
                    <a:pt x="1426" y="1194"/>
                    <a:pt x="1379" y="1222"/>
                    <a:pt x="1370" y="1268"/>
                  </a:cubicBezTo>
                  <a:cubicBezTo>
                    <a:pt x="1370" y="1287"/>
                    <a:pt x="1379" y="1305"/>
                    <a:pt x="1379" y="1324"/>
                  </a:cubicBezTo>
                  <a:cubicBezTo>
                    <a:pt x="1379" y="1352"/>
                    <a:pt x="1361" y="1361"/>
                    <a:pt x="1361" y="1379"/>
                  </a:cubicBezTo>
                  <a:cubicBezTo>
                    <a:pt x="1370" y="1407"/>
                    <a:pt x="1426" y="1453"/>
                    <a:pt x="1453" y="1463"/>
                  </a:cubicBezTo>
                  <a:cubicBezTo>
                    <a:pt x="1500" y="1444"/>
                    <a:pt x="1546" y="1416"/>
                    <a:pt x="1592" y="1435"/>
                  </a:cubicBezTo>
                  <a:cubicBezTo>
                    <a:pt x="1601" y="1453"/>
                    <a:pt x="1583" y="1453"/>
                    <a:pt x="1583" y="1472"/>
                  </a:cubicBezTo>
                  <a:cubicBezTo>
                    <a:pt x="1620" y="1546"/>
                    <a:pt x="1546" y="1574"/>
                    <a:pt x="1555" y="1648"/>
                  </a:cubicBezTo>
                  <a:cubicBezTo>
                    <a:pt x="1398" y="1787"/>
                    <a:pt x="1185" y="1870"/>
                    <a:pt x="954" y="1870"/>
                  </a:cubicBezTo>
                  <a:cubicBezTo>
                    <a:pt x="917" y="1870"/>
                    <a:pt x="870" y="1870"/>
                    <a:pt x="833" y="1861"/>
                  </a:cubicBezTo>
                  <a:cubicBezTo>
                    <a:pt x="889" y="1824"/>
                    <a:pt x="972" y="1824"/>
                    <a:pt x="1000" y="1750"/>
                  </a:cubicBezTo>
                  <a:cubicBezTo>
                    <a:pt x="1018" y="1750"/>
                    <a:pt x="1037" y="1731"/>
                    <a:pt x="1065" y="1731"/>
                  </a:cubicBezTo>
                  <a:cubicBezTo>
                    <a:pt x="1083" y="1722"/>
                    <a:pt x="1102" y="1694"/>
                    <a:pt x="1102" y="1657"/>
                  </a:cubicBezTo>
                  <a:cubicBezTo>
                    <a:pt x="1120" y="1629"/>
                    <a:pt x="1157" y="1629"/>
                    <a:pt x="1157" y="1583"/>
                  </a:cubicBezTo>
                  <a:cubicBezTo>
                    <a:pt x="1111" y="1555"/>
                    <a:pt x="1037" y="1546"/>
                    <a:pt x="981" y="1527"/>
                  </a:cubicBezTo>
                  <a:cubicBezTo>
                    <a:pt x="972" y="1444"/>
                    <a:pt x="861" y="1472"/>
                    <a:pt x="833" y="1416"/>
                  </a:cubicBezTo>
                  <a:cubicBezTo>
                    <a:pt x="787" y="1426"/>
                    <a:pt x="759" y="1398"/>
                    <a:pt x="722" y="1389"/>
                  </a:cubicBezTo>
                  <a:cubicBezTo>
                    <a:pt x="704" y="1398"/>
                    <a:pt x="685" y="1416"/>
                    <a:pt x="657" y="1426"/>
                  </a:cubicBezTo>
                  <a:cubicBezTo>
                    <a:pt x="648" y="1407"/>
                    <a:pt x="602" y="1426"/>
                    <a:pt x="593" y="1407"/>
                  </a:cubicBezTo>
                  <a:cubicBezTo>
                    <a:pt x="611" y="1352"/>
                    <a:pt x="583" y="1342"/>
                    <a:pt x="546" y="1342"/>
                  </a:cubicBezTo>
                  <a:cubicBezTo>
                    <a:pt x="537" y="1315"/>
                    <a:pt x="546" y="1305"/>
                    <a:pt x="546" y="1287"/>
                  </a:cubicBezTo>
                  <a:cubicBezTo>
                    <a:pt x="546" y="1278"/>
                    <a:pt x="528" y="1278"/>
                    <a:pt x="519" y="1278"/>
                  </a:cubicBezTo>
                  <a:cubicBezTo>
                    <a:pt x="500" y="1287"/>
                    <a:pt x="500" y="1305"/>
                    <a:pt x="491" y="1305"/>
                  </a:cubicBezTo>
                  <a:cubicBezTo>
                    <a:pt x="482" y="1305"/>
                    <a:pt x="472" y="1305"/>
                    <a:pt x="463" y="1305"/>
                  </a:cubicBezTo>
                  <a:cubicBezTo>
                    <a:pt x="435" y="1296"/>
                    <a:pt x="417" y="1194"/>
                    <a:pt x="463" y="1176"/>
                  </a:cubicBezTo>
                  <a:cubicBezTo>
                    <a:pt x="509" y="1194"/>
                    <a:pt x="519" y="1166"/>
                    <a:pt x="574" y="1176"/>
                  </a:cubicBezTo>
                  <a:cubicBezTo>
                    <a:pt x="593" y="1194"/>
                    <a:pt x="583" y="1241"/>
                    <a:pt x="620" y="1241"/>
                  </a:cubicBezTo>
                  <a:cubicBezTo>
                    <a:pt x="639" y="1213"/>
                    <a:pt x="602" y="1185"/>
                    <a:pt x="602" y="1166"/>
                  </a:cubicBezTo>
                  <a:cubicBezTo>
                    <a:pt x="611" y="1139"/>
                    <a:pt x="648" y="1139"/>
                    <a:pt x="657" y="1111"/>
                  </a:cubicBezTo>
                  <a:cubicBezTo>
                    <a:pt x="685" y="1083"/>
                    <a:pt x="676" y="1055"/>
                    <a:pt x="685" y="1028"/>
                  </a:cubicBezTo>
                  <a:cubicBezTo>
                    <a:pt x="704" y="1018"/>
                    <a:pt x="713" y="1009"/>
                    <a:pt x="731" y="1009"/>
                  </a:cubicBezTo>
                  <a:cubicBezTo>
                    <a:pt x="731" y="1000"/>
                    <a:pt x="731" y="991"/>
                    <a:pt x="731" y="981"/>
                  </a:cubicBezTo>
                  <a:cubicBezTo>
                    <a:pt x="741" y="963"/>
                    <a:pt x="768" y="954"/>
                    <a:pt x="778" y="944"/>
                  </a:cubicBezTo>
                  <a:cubicBezTo>
                    <a:pt x="806" y="954"/>
                    <a:pt x="768" y="963"/>
                    <a:pt x="778" y="972"/>
                  </a:cubicBezTo>
                  <a:cubicBezTo>
                    <a:pt x="815" y="963"/>
                    <a:pt x="852" y="954"/>
                    <a:pt x="861" y="926"/>
                  </a:cubicBezTo>
                  <a:cubicBezTo>
                    <a:pt x="870" y="926"/>
                    <a:pt x="880" y="926"/>
                    <a:pt x="889" y="926"/>
                  </a:cubicBezTo>
                  <a:cubicBezTo>
                    <a:pt x="898" y="935"/>
                    <a:pt x="898" y="935"/>
                    <a:pt x="898" y="944"/>
                  </a:cubicBezTo>
                  <a:cubicBezTo>
                    <a:pt x="898" y="944"/>
                    <a:pt x="898" y="944"/>
                    <a:pt x="898" y="944"/>
                  </a:cubicBezTo>
                  <a:cubicBezTo>
                    <a:pt x="889" y="944"/>
                    <a:pt x="880" y="944"/>
                    <a:pt x="889" y="954"/>
                  </a:cubicBezTo>
                  <a:cubicBezTo>
                    <a:pt x="898" y="972"/>
                    <a:pt x="907" y="1000"/>
                    <a:pt x="917" y="1018"/>
                  </a:cubicBezTo>
                  <a:cubicBezTo>
                    <a:pt x="926" y="1018"/>
                    <a:pt x="935" y="1009"/>
                    <a:pt x="935" y="1009"/>
                  </a:cubicBezTo>
                  <a:cubicBezTo>
                    <a:pt x="935" y="1018"/>
                    <a:pt x="935" y="1028"/>
                    <a:pt x="935" y="1037"/>
                  </a:cubicBezTo>
                  <a:cubicBezTo>
                    <a:pt x="926" y="1037"/>
                    <a:pt x="926" y="1037"/>
                    <a:pt x="917" y="1037"/>
                  </a:cubicBezTo>
                  <a:cubicBezTo>
                    <a:pt x="917" y="1046"/>
                    <a:pt x="917" y="1055"/>
                    <a:pt x="917" y="1065"/>
                  </a:cubicBezTo>
                  <a:cubicBezTo>
                    <a:pt x="935" y="1074"/>
                    <a:pt x="954" y="1065"/>
                    <a:pt x="963" y="1055"/>
                  </a:cubicBezTo>
                  <a:cubicBezTo>
                    <a:pt x="981" y="1083"/>
                    <a:pt x="1018" y="1120"/>
                    <a:pt x="1055" y="1120"/>
                  </a:cubicBezTo>
                  <a:cubicBezTo>
                    <a:pt x="1065" y="1102"/>
                    <a:pt x="1028" y="1092"/>
                    <a:pt x="1037" y="1083"/>
                  </a:cubicBezTo>
                  <a:cubicBezTo>
                    <a:pt x="1055" y="1083"/>
                    <a:pt x="1055" y="1092"/>
                    <a:pt x="1074" y="1092"/>
                  </a:cubicBezTo>
                  <a:cubicBezTo>
                    <a:pt x="1102" y="1046"/>
                    <a:pt x="1028" y="1046"/>
                    <a:pt x="1046" y="1009"/>
                  </a:cubicBezTo>
                  <a:cubicBezTo>
                    <a:pt x="1065" y="1009"/>
                    <a:pt x="1065" y="1046"/>
                    <a:pt x="1083" y="1037"/>
                  </a:cubicBezTo>
                  <a:cubicBezTo>
                    <a:pt x="1102" y="1028"/>
                    <a:pt x="1111" y="1009"/>
                    <a:pt x="1111" y="991"/>
                  </a:cubicBezTo>
                  <a:cubicBezTo>
                    <a:pt x="1083" y="981"/>
                    <a:pt x="1074" y="954"/>
                    <a:pt x="1046" y="944"/>
                  </a:cubicBezTo>
                  <a:cubicBezTo>
                    <a:pt x="1065" y="944"/>
                    <a:pt x="1055" y="926"/>
                    <a:pt x="1055" y="907"/>
                  </a:cubicBezTo>
                  <a:cubicBezTo>
                    <a:pt x="1028" y="870"/>
                    <a:pt x="963" y="870"/>
                    <a:pt x="954" y="806"/>
                  </a:cubicBezTo>
                  <a:cubicBezTo>
                    <a:pt x="944" y="806"/>
                    <a:pt x="926" y="806"/>
                    <a:pt x="917" y="806"/>
                  </a:cubicBezTo>
                  <a:cubicBezTo>
                    <a:pt x="907" y="787"/>
                    <a:pt x="898" y="769"/>
                    <a:pt x="889" y="750"/>
                  </a:cubicBezTo>
                  <a:cubicBezTo>
                    <a:pt x="815" y="750"/>
                    <a:pt x="852" y="657"/>
                    <a:pt x="796" y="630"/>
                  </a:cubicBezTo>
                  <a:cubicBezTo>
                    <a:pt x="787" y="648"/>
                    <a:pt x="787" y="667"/>
                    <a:pt x="778" y="676"/>
                  </a:cubicBezTo>
                  <a:cubicBezTo>
                    <a:pt x="759" y="676"/>
                    <a:pt x="759" y="667"/>
                    <a:pt x="741" y="667"/>
                  </a:cubicBezTo>
                  <a:cubicBezTo>
                    <a:pt x="768" y="620"/>
                    <a:pt x="713" y="574"/>
                    <a:pt x="648" y="583"/>
                  </a:cubicBezTo>
                  <a:cubicBezTo>
                    <a:pt x="648" y="620"/>
                    <a:pt x="657" y="657"/>
                    <a:pt x="639" y="667"/>
                  </a:cubicBezTo>
                  <a:cubicBezTo>
                    <a:pt x="657" y="704"/>
                    <a:pt x="657" y="750"/>
                    <a:pt x="620" y="769"/>
                  </a:cubicBezTo>
                  <a:cubicBezTo>
                    <a:pt x="620" y="787"/>
                    <a:pt x="639" y="806"/>
                    <a:pt x="630" y="824"/>
                  </a:cubicBezTo>
                  <a:cubicBezTo>
                    <a:pt x="602" y="833"/>
                    <a:pt x="593" y="796"/>
                    <a:pt x="593" y="759"/>
                  </a:cubicBezTo>
                  <a:cubicBezTo>
                    <a:pt x="556" y="741"/>
                    <a:pt x="491" y="722"/>
                    <a:pt x="463" y="676"/>
                  </a:cubicBezTo>
                  <a:cubicBezTo>
                    <a:pt x="463" y="602"/>
                    <a:pt x="528" y="583"/>
                    <a:pt x="556" y="537"/>
                  </a:cubicBezTo>
                  <a:cubicBezTo>
                    <a:pt x="565" y="528"/>
                    <a:pt x="556" y="556"/>
                    <a:pt x="546" y="565"/>
                  </a:cubicBezTo>
                  <a:cubicBezTo>
                    <a:pt x="565" y="593"/>
                    <a:pt x="602" y="556"/>
                    <a:pt x="620" y="565"/>
                  </a:cubicBezTo>
                  <a:cubicBezTo>
                    <a:pt x="602" y="528"/>
                    <a:pt x="583" y="491"/>
                    <a:pt x="630" y="472"/>
                  </a:cubicBezTo>
                  <a:cubicBezTo>
                    <a:pt x="620" y="463"/>
                    <a:pt x="620" y="426"/>
                    <a:pt x="630" y="417"/>
                  </a:cubicBezTo>
                  <a:cubicBezTo>
                    <a:pt x="620" y="408"/>
                    <a:pt x="602" y="408"/>
                    <a:pt x="593" y="408"/>
                  </a:cubicBezTo>
                  <a:cubicBezTo>
                    <a:pt x="574" y="426"/>
                    <a:pt x="574" y="454"/>
                    <a:pt x="556" y="463"/>
                  </a:cubicBezTo>
                  <a:cubicBezTo>
                    <a:pt x="556" y="445"/>
                    <a:pt x="565" y="435"/>
                    <a:pt x="556" y="426"/>
                  </a:cubicBezTo>
                  <a:cubicBezTo>
                    <a:pt x="546" y="435"/>
                    <a:pt x="546" y="435"/>
                    <a:pt x="546" y="426"/>
                  </a:cubicBezTo>
                  <a:cubicBezTo>
                    <a:pt x="537" y="426"/>
                    <a:pt x="537" y="435"/>
                    <a:pt x="537" y="445"/>
                  </a:cubicBezTo>
                  <a:cubicBezTo>
                    <a:pt x="509" y="417"/>
                    <a:pt x="528" y="389"/>
                    <a:pt x="509" y="361"/>
                  </a:cubicBezTo>
                  <a:cubicBezTo>
                    <a:pt x="509" y="371"/>
                    <a:pt x="500" y="371"/>
                    <a:pt x="500" y="361"/>
                  </a:cubicBezTo>
                  <a:cubicBezTo>
                    <a:pt x="482" y="361"/>
                    <a:pt x="463" y="417"/>
                    <a:pt x="491" y="426"/>
                  </a:cubicBezTo>
                  <a:cubicBezTo>
                    <a:pt x="482" y="435"/>
                    <a:pt x="463" y="426"/>
                    <a:pt x="463" y="426"/>
                  </a:cubicBezTo>
                  <a:cubicBezTo>
                    <a:pt x="445" y="435"/>
                    <a:pt x="445" y="463"/>
                    <a:pt x="426" y="482"/>
                  </a:cubicBezTo>
                  <a:cubicBezTo>
                    <a:pt x="417" y="482"/>
                    <a:pt x="398" y="472"/>
                    <a:pt x="398" y="472"/>
                  </a:cubicBezTo>
                  <a:cubicBezTo>
                    <a:pt x="417" y="463"/>
                    <a:pt x="426" y="445"/>
                    <a:pt x="435" y="417"/>
                  </a:cubicBezTo>
                  <a:cubicBezTo>
                    <a:pt x="435" y="408"/>
                    <a:pt x="417" y="408"/>
                    <a:pt x="408" y="398"/>
                  </a:cubicBezTo>
                  <a:cubicBezTo>
                    <a:pt x="408" y="361"/>
                    <a:pt x="426" y="361"/>
                    <a:pt x="426" y="333"/>
                  </a:cubicBezTo>
                  <a:cubicBezTo>
                    <a:pt x="398" y="324"/>
                    <a:pt x="389" y="352"/>
                    <a:pt x="389" y="380"/>
                  </a:cubicBezTo>
                  <a:cubicBezTo>
                    <a:pt x="361" y="389"/>
                    <a:pt x="352" y="352"/>
                    <a:pt x="333" y="352"/>
                  </a:cubicBezTo>
                  <a:cubicBezTo>
                    <a:pt x="287" y="343"/>
                    <a:pt x="269" y="389"/>
                    <a:pt x="259" y="435"/>
                  </a:cubicBezTo>
                  <a:cubicBezTo>
                    <a:pt x="278" y="435"/>
                    <a:pt x="287" y="426"/>
                    <a:pt x="287" y="417"/>
                  </a:cubicBezTo>
                  <a:cubicBezTo>
                    <a:pt x="306" y="435"/>
                    <a:pt x="306" y="445"/>
                    <a:pt x="333" y="435"/>
                  </a:cubicBezTo>
                  <a:cubicBezTo>
                    <a:pt x="333" y="445"/>
                    <a:pt x="296" y="435"/>
                    <a:pt x="296" y="454"/>
                  </a:cubicBezTo>
                  <a:cubicBezTo>
                    <a:pt x="315" y="472"/>
                    <a:pt x="333" y="491"/>
                    <a:pt x="352" y="482"/>
                  </a:cubicBezTo>
                  <a:cubicBezTo>
                    <a:pt x="352" y="482"/>
                    <a:pt x="361" y="491"/>
                    <a:pt x="361" y="500"/>
                  </a:cubicBezTo>
                  <a:cubicBezTo>
                    <a:pt x="343" y="491"/>
                    <a:pt x="324" y="491"/>
                    <a:pt x="306" y="500"/>
                  </a:cubicBezTo>
                  <a:cubicBezTo>
                    <a:pt x="306" y="491"/>
                    <a:pt x="315" y="491"/>
                    <a:pt x="315" y="482"/>
                  </a:cubicBezTo>
                  <a:cubicBezTo>
                    <a:pt x="269" y="463"/>
                    <a:pt x="195" y="472"/>
                    <a:pt x="185" y="519"/>
                  </a:cubicBezTo>
                  <a:cubicBezTo>
                    <a:pt x="176" y="519"/>
                    <a:pt x="167" y="519"/>
                    <a:pt x="158" y="519"/>
                  </a:cubicBezTo>
                  <a:cubicBezTo>
                    <a:pt x="250" y="352"/>
                    <a:pt x="398" y="213"/>
                    <a:pt x="574" y="139"/>
                  </a:cubicBezTo>
                  <a:cubicBezTo>
                    <a:pt x="556" y="158"/>
                    <a:pt x="556" y="185"/>
                    <a:pt x="593" y="185"/>
                  </a:cubicBezTo>
                  <a:cubicBezTo>
                    <a:pt x="602" y="204"/>
                    <a:pt x="583" y="204"/>
                    <a:pt x="583" y="213"/>
                  </a:cubicBezTo>
                  <a:cubicBezTo>
                    <a:pt x="611" y="241"/>
                    <a:pt x="657" y="213"/>
                    <a:pt x="685" y="213"/>
                  </a:cubicBezTo>
                  <a:cubicBezTo>
                    <a:pt x="694" y="204"/>
                    <a:pt x="685" y="195"/>
                    <a:pt x="694" y="176"/>
                  </a:cubicBezTo>
                  <a:cubicBezTo>
                    <a:pt x="722" y="167"/>
                    <a:pt x="731" y="139"/>
                    <a:pt x="750" y="121"/>
                  </a:cubicBezTo>
                  <a:cubicBezTo>
                    <a:pt x="768" y="102"/>
                    <a:pt x="806" y="102"/>
                    <a:pt x="815" y="65"/>
                  </a:cubicBezTo>
                  <a:cubicBezTo>
                    <a:pt x="833" y="65"/>
                    <a:pt x="843" y="56"/>
                    <a:pt x="861" y="65"/>
                  </a:cubicBezTo>
                  <a:cubicBezTo>
                    <a:pt x="852" y="74"/>
                    <a:pt x="824" y="74"/>
                    <a:pt x="815" y="93"/>
                  </a:cubicBezTo>
                  <a:cubicBezTo>
                    <a:pt x="806" y="102"/>
                    <a:pt x="824" y="93"/>
                    <a:pt x="824" y="102"/>
                  </a:cubicBezTo>
                  <a:cubicBezTo>
                    <a:pt x="815" y="121"/>
                    <a:pt x="768" y="121"/>
                    <a:pt x="750" y="139"/>
                  </a:cubicBezTo>
                  <a:cubicBezTo>
                    <a:pt x="750" y="148"/>
                    <a:pt x="750" y="148"/>
                    <a:pt x="750" y="158"/>
                  </a:cubicBezTo>
                  <a:cubicBezTo>
                    <a:pt x="759" y="176"/>
                    <a:pt x="806" y="148"/>
                    <a:pt x="815" y="167"/>
                  </a:cubicBezTo>
                  <a:cubicBezTo>
                    <a:pt x="787" y="176"/>
                    <a:pt x="768" y="158"/>
                    <a:pt x="759" y="176"/>
                  </a:cubicBezTo>
                  <a:cubicBezTo>
                    <a:pt x="759" y="195"/>
                    <a:pt x="778" y="185"/>
                    <a:pt x="778" y="213"/>
                  </a:cubicBezTo>
                  <a:cubicBezTo>
                    <a:pt x="880" y="176"/>
                    <a:pt x="935" y="269"/>
                    <a:pt x="907" y="333"/>
                  </a:cubicBezTo>
                  <a:cubicBezTo>
                    <a:pt x="926" y="352"/>
                    <a:pt x="935" y="333"/>
                    <a:pt x="954" y="333"/>
                  </a:cubicBezTo>
                  <a:cubicBezTo>
                    <a:pt x="954" y="343"/>
                    <a:pt x="954" y="352"/>
                    <a:pt x="963" y="352"/>
                  </a:cubicBezTo>
                  <a:cubicBezTo>
                    <a:pt x="963" y="361"/>
                    <a:pt x="935" y="343"/>
                    <a:pt x="926" y="361"/>
                  </a:cubicBezTo>
                  <a:cubicBezTo>
                    <a:pt x="926" y="380"/>
                    <a:pt x="926" y="389"/>
                    <a:pt x="935" y="398"/>
                  </a:cubicBezTo>
                  <a:cubicBezTo>
                    <a:pt x="963" y="408"/>
                    <a:pt x="963" y="389"/>
                    <a:pt x="972" y="389"/>
                  </a:cubicBezTo>
                  <a:cubicBezTo>
                    <a:pt x="972" y="417"/>
                    <a:pt x="944" y="408"/>
                    <a:pt x="935" y="426"/>
                  </a:cubicBezTo>
                  <a:cubicBezTo>
                    <a:pt x="926" y="472"/>
                    <a:pt x="954" y="491"/>
                    <a:pt x="954" y="528"/>
                  </a:cubicBezTo>
                  <a:cubicBezTo>
                    <a:pt x="963" y="537"/>
                    <a:pt x="963" y="528"/>
                    <a:pt x="972" y="528"/>
                  </a:cubicBezTo>
                  <a:cubicBezTo>
                    <a:pt x="954" y="583"/>
                    <a:pt x="1018" y="630"/>
                    <a:pt x="1055" y="639"/>
                  </a:cubicBezTo>
                  <a:cubicBezTo>
                    <a:pt x="1092" y="630"/>
                    <a:pt x="1074" y="574"/>
                    <a:pt x="1092" y="556"/>
                  </a:cubicBezTo>
                  <a:cubicBezTo>
                    <a:pt x="1092" y="528"/>
                    <a:pt x="1102" y="519"/>
                    <a:pt x="1111" y="500"/>
                  </a:cubicBezTo>
                  <a:cubicBezTo>
                    <a:pt x="1148" y="500"/>
                    <a:pt x="1176" y="482"/>
                    <a:pt x="1185" y="445"/>
                  </a:cubicBezTo>
                  <a:cubicBezTo>
                    <a:pt x="1231" y="435"/>
                    <a:pt x="1296" y="426"/>
                    <a:pt x="1305" y="389"/>
                  </a:cubicBezTo>
                  <a:cubicBezTo>
                    <a:pt x="1305" y="361"/>
                    <a:pt x="1278" y="343"/>
                    <a:pt x="1287" y="306"/>
                  </a:cubicBezTo>
                  <a:cubicBezTo>
                    <a:pt x="1296" y="306"/>
                    <a:pt x="1296" y="287"/>
                    <a:pt x="1305" y="278"/>
                  </a:cubicBezTo>
                  <a:cubicBezTo>
                    <a:pt x="1305" y="269"/>
                    <a:pt x="1305" y="269"/>
                    <a:pt x="1296" y="259"/>
                  </a:cubicBezTo>
                  <a:cubicBezTo>
                    <a:pt x="1305" y="250"/>
                    <a:pt x="1305" y="278"/>
                    <a:pt x="1315" y="269"/>
                  </a:cubicBezTo>
                  <a:cubicBezTo>
                    <a:pt x="1324" y="259"/>
                    <a:pt x="1324" y="259"/>
                    <a:pt x="1324" y="259"/>
                  </a:cubicBezTo>
                  <a:cubicBezTo>
                    <a:pt x="1315" y="241"/>
                    <a:pt x="1287" y="232"/>
                    <a:pt x="1278" y="213"/>
                  </a:cubicBezTo>
                  <a:cubicBezTo>
                    <a:pt x="1278" y="204"/>
                    <a:pt x="1296" y="213"/>
                    <a:pt x="1305" y="204"/>
                  </a:cubicBezTo>
                  <a:cubicBezTo>
                    <a:pt x="1296" y="185"/>
                    <a:pt x="1278" y="185"/>
                    <a:pt x="1268" y="167"/>
                  </a:cubicBezTo>
                  <a:cubicBezTo>
                    <a:pt x="1259" y="139"/>
                    <a:pt x="1287" y="130"/>
                    <a:pt x="1287" y="111"/>
                  </a:cubicBezTo>
                  <a:cubicBezTo>
                    <a:pt x="1370" y="139"/>
                    <a:pt x="1444" y="185"/>
                    <a:pt x="1509" y="232"/>
                  </a:cubicBezTo>
                  <a:cubicBezTo>
                    <a:pt x="1527" y="259"/>
                    <a:pt x="1555" y="278"/>
                    <a:pt x="1574" y="296"/>
                  </a:cubicBezTo>
                  <a:cubicBezTo>
                    <a:pt x="1574" y="287"/>
                    <a:pt x="1574" y="287"/>
                    <a:pt x="1574" y="287"/>
                  </a:cubicBezTo>
                  <a:cubicBezTo>
                    <a:pt x="1657" y="361"/>
                    <a:pt x="1722" y="454"/>
                    <a:pt x="1777" y="556"/>
                  </a:cubicBezTo>
                  <a:cubicBezTo>
                    <a:pt x="1750" y="519"/>
                    <a:pt x="1731" y="482"/>
                    <a:pt x="1685" y="463"/>
                  </a:cubicBezTo>
                  <a:close/>
                  <a:moveTo>
                    <a:pt x="65" y="787"/>
                  </a:moveTo>
                  <a:cubicBezTo>
                    <a:pt x="74" y="759"/>
                    <a:pt x="74" y="722"/>
                    <a:pt x="111" y="713"/>
                  </a:cubicBezTo>
                  <a:cubicBezTo>
                    <a:pt x="130" y="741"/>
                    <a:pt x="121" y="787"/>
                    <a:pt x="148" y="796"/>
                  </a:cubicBezTo>
                  <a:cubicBezTo>
                    <a:pt x="148" y="815"/>
                    <a:pt x="158" y="824"/>
                    <a:pt x="167" y="843"/>
                  </a:cubicBezTo>
                  <a:cubicBezTo>
                    <a:pt x="167" y="852"/>
                    <a:pt x="167" y="861"/>
                    <a:pt x="167" y="870"/>
                  </a:cubicBezTo>
                  <a:cubicBezTo>
                    <a:pt x="176" y="889"/>
                    <a:pt x="185" y="917"/>
                    <a:pt x="195" y="926"/>
                  </a:cubicBezTo>
                  <a:cubicBezTo>
                    <a:pt x="158" y="1018"/>
                    <a:pt x="213" y="1065"/>
                    <a:pt x="241" y="1120"/>
                  </a:cubicBezTo>
                  <a:cubicBezTo>
                    <a:pt x="269" y="1166"/>
                    <a:pt x="278" y="1241"/>
                    <a:pt x="324" y="1250"/>
                  </a:cubicBezTo>
                  <a:cubicBezTo>
                    <a:pt x="324" y="1213"/>
                    <a:pt x="287" y="1185"/>
                    <a:pt x="278" y="1157"/>
                  </a:cubicBezTo>
                  <a:cubicBezTo>
                    <a:pt x="343" y="1204"/>
                    <a:pt x="352" y="1342"/>
                    <a:pt x="472" y="1342"/>
                  </a:cubicBezTo>
                  <a:cubicBezTo>
                    <a:pt x="491" y="1361"/>
                    <a:pt x="528" y="1370"/>
                    <a:pt x="546" y="1389"/>
                  </a:cubicBezTo>
                  <a:cubicBezTo>
                    <a:pt x="565" y="1426"/>
                    <a:pt x="602" y="1444"/>
                    <a:pt x="648" y="1444"/>
                  </a:cubicBezTo>
                  <a:cubicBezTo>
                    <a:pt x="676" y="1490"/>
                    <a:pt x="620" y="1509"/>
                    <a:pt x="630" y="1564"/>
                  </a:cubicBezTo>
                  <a:cubicBezTo>
                    <a:pt x="639" y="1611"/>
                    <a:pt x="722" y="1676"/>
                    <a:pt x="759" y="1694"/>
                  </a:cubicBezTo>
                  <a:cubicBezTo>
                    <a:pt x="768" y="1768"/>
                    <a:pt x="750" y="1814"/>
                    <a:pt x="759" y="1851"/>
                  </a:cubicBezTo>
                  <a:cubicBezTo>
                    <a:pt x="352" y="1759"/>
                    <a:pt x="47" y="1398"/>
                    <a:pt x="47" y="963"/>
                  </a:cubicBezTo>
                  <a:cubicBezTo>
                    <a:pt x="47" y="898"/>
                    <a:pt x="47" y="843"/>
                    <a:pt x="65" y="787"/>
                  </a:cubicBezTo>
                  <a:close/>
                  <a:moveTo>
                    <a:pt x="741" y="889"/>
                  </a:moveTo>
                  <a:cubicBezTo>
                    <a:pt x="750" y="889"/>
                    <a:pt x="731" y="907"/>
                    <a:pt x="731" y="907"/>
                  </a:cubicBezTo>
                  <a:cubicBezTo>
                    <a:pt x="722" y="907"/>
                    <a:pt x="741" y="898"/>
                    <a:pt x="741" y="889"/>
                  </a:cubicBezTo>
                  <a:close/>
                  <a:moveTo>
                    <a:pt x="926" y="917"/>
                  </a:moveTo>
                  <a:cubicBezTo>
                    <a:pt x="926" y="917"/>
                    <a:pt x="926" y="917"/>
                    <a:pt x="926" y="926"/>
                  </a:cubicBezTo>
                  <a:cubicBezTo>
                    <a:pt x="926" y="926"/>
                    <a:pt x="926" y="926"/>
                    <a:pt x="917" y="926"/>
                  </a:cubicBezTo>
                  <a:cubicBezTo>
                    <a:pt x="917" y="917"/>
                    <a:pt x="917" y="917"/>
                    <a:pt x="917" y="917"/>
                  </a:cubicBezTo>
                  <a:cubicBezTo>
                    <a:pt x="917" y="917"/>
                    <a:pt x="917" y="917"/>
                    <a:pt x="926" y="917"/>
                  </a:cubicBezTo>
                  <a:close/>
                  <a:moveTo>
                    <a:pt x="824" y="898"/>
                  </a:moveTo>
                  <a:cubicBezTo>
                    <a:pt x="824" y="898"/>
                    <a:pt x="815" y="898"/>
                    <a:pt x="815" y="907"/>
                  </a:cubicBezTo>
                  <a:cubicBezTo>
                    <a:pt x="806" y="907"/>
                    <a:pt x="806" y="907"/>
                    <a:pt x="806" y="907"/>
                  </a:cubicBezTo>
                  <a:cubicBezTo>
                    <a:pt x="796" y="889"/>
                    <a:pt x="815" y="870"/>
                    <a:pt x="796" y="861"/>
                  </a:cubicBezTo>
                  <a:cubicBezTo>
                    <a:pt x="768" y="861"/>
                    <a:pt x="768" y="880"/>
                    <a:pt x="741" y="889"/>
                  </a:cubicBezTo>
                  <a:cubicBezTo>
                    <a:pt x="750" y="861"/>
                    <a:pt x="778" y="861"/>
                    <a:pt x="796" y="852"/>
                  </a:cubicBezTo>
                  <a:cubicBezTo>
                    <a:pt x="796" y="861"/>
                    <a:pt x="806" y="861"/>
                    <a:pt x="806" y="870"/>
                  </a:cubicBezTo>
                  <a:cubicBezTo>
                    <a:pt x="806" y="880"/>
                    <a:pt x="806" y="880"/>
                    <a:pt x="806" y="880"/>
                  </a:cubicBezTo>
                  <a:cubicBezTo>
                    <a:pt x="806" y="889"/>
                    <a:pt x="824" y="880"/>
                    <a:pt x="824" y="898"/>
                  </a:cubicBezTo>
                  <a:close/>
                  <a:moveTo>
                    <a:pt x="1213" y="84"/>
                  </a:moveTo>
                  <a:cubicBezTo>
                    <a:pt x="1222" y="84"/>
                    <a:pt x="1222" y="84"/>
                    <a:pt x="1222" y="84"/>
                  </a:cubicBezTo>
                  <a:cubicBezTo>
                    <a:pt x="1222" y="93"/>
                    <a:pt x="1222" y="93"/>
                    <a:pt x="1222" y="93"/>
                  </a:cubicBezTo>
                  <a:cubicBezTo>
                    <a:pt x="1213" y="93"/>
                    <a:pt x="1213" y="84"/>
                    <a:pt x="1213" y="84"/>
                  </a:cubicBezTo>
                  <a:close/>
                  <a:moveTo>
                    <a:pt x="1185" y="74"/>
                  </a:moveTo>
                  <a:cubicBezTo>
                    <a:pt x="1185" y="74"/>
                    <a:pt x="1185" y="74"/>
                    <a:pt x="1185" y="74"/>
                  </a:cubicBezTo>
                  <a:cubicBezTo>
                    <a:pt x="1185" y="74"/>
                    <a:pt x="1185" y="74"/>
                    <a:pt x="1176" y="74"/>
                  </a:cubicBezTo>
                  <a:cubicBezTo>
                    <a:pt x="1185" y="74"/>
                    <a:pt x="1185" y="74"/>
                    <a:pt x="1185" y="74"/>
                  </a:cubicBezTo>
                  <a:close/>
                  <a:moveTo>
                    <a:pt x="630" y="111"/>
                  </a:moveTo>
                  <a:cubicBezTo>
                    <a:pt x="630" y="111"/>
                    <a:pt x="630" y="111"/>
                    <a:pt x="630" y="111"/>
                  </a:cubicBezTo>
                  <a:cubicBezTo>
                    <a:pt x="620" y="111"/>
                    <a:pt x="620" y="111"/>
                    <a:pt x="620" y="111"/>
                  </a:cubicBezTo>
                  <a:cubicBezTo>
                    <a:pt x="620" y="111"/>
                    <a:pt x="620" y="111"/>
                    <a:pt x="630" y="1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spTree>
    <p:extLst>
      <p:ext uri="{BB962C8B-B14F-4D97-AF65-F5344CB8AC3E}">
        <p14:creationId xmlns:p14="http://schemas.microsoft.com/office/powerpoint/2010/main" val="2933257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250" fill="hold"/>
                                        <p:tgtEl>
                                          <p:spTgt spid="46"/>
                                        </p:tgtEl>
                                        <p:attrNameLst>
                                          <p:attrName>ppt_w</p:attrName>
                                        </p:attrNameLst>
                                      </p:cBhvr>
                                      <p:tavLst>
                                        <p:tav tm="0">
                                          <p:val>
                                            <p:fltVal val="0"/>
                                          </p:val>
                                        </p:tav>
                                        <p:tav tm="100000">
                                          <p:val>
                                            <p:strVal val="#ppt_w"/>
                                          </p:val>
                                        </p:tav>
                                      </p:tavLst>
                                    </p:anim>
                                    <p:anim calcmode="lin" valueType="num">
                                      <p:cBhvr>
                                        <p:cTn id="20" dur="250" fill="hold"/>
                                        <p:tgtEl>
                                          <p:spTgt spid="46"/>
                                        </p:tgtEl>
                                        <p:attrNameLst>
                                          <p:attrName>ppt_h</p:attrName>
                                        </p:attrNameLst>
                                      </p:cBhvr>
                                      <p:tavLst>
                                        <p:tav tm="0">
                                          <p:val>
                                            <p:fltVal val="0"/>
                                          </p:val>
                                        </p:tav>
                                        <p:tav tm="100000">
                                          <p:val>
                                            <p:strVal val="#ppt_h"/>
                                          </p:val>
                                        </p:tav>
                                      </p:tavLst>
                                    </p:anim>
                                    <p:animEffect transition="in" filter="fade">
                                      <p:cBhvr>
                                        <p:cTn id="21" dur="250"/>
                                        <p:tgtEl>
                                          <p:spTgt spid="46"/>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p:cTn id="25" dur="250" fill="hold"/>
                                        <p:tgtEl>
                                          <p:spTgt spid="69"/>
                                        </p:tgtEl>
                                        <p:attrNameLst>
                                          <p:attrName>ppt_w</p:attrName>
                                        </p:attrNameLst>
                                      </p:cBhvr>
                                      <p:tavLst>
                                        <p:tav tm="0">
                                          <p:val>
                                            <p:fltVal val="0"/>
                                          </p:val>
                                        </p:tav>
                                        <p:tav tm="100000">
                                          <p:val>
                                            <p:strVal val="#ppt_w"/>
                                          </p:val>
                                        </p:tav>
                                      </p:tavLst>
                                    </p:anim>
                                    <p:anim calcmode="lin" valueType="num">
                                      <p:cBhvr>
                                        <p:cTn id="26" dur="250" fill="hold"/>
                                        <p:tgtEl>
                                          <p:spTgt spid="69"/>
                                        </p:tgtEl>
                                        <p:attrNameLst>
                                          <p:attrName>ppt_h</p:attrName>
                                        </p:attrNameLst>
                                      </p:cBhvr>
                                      <p:tavLst>
                                        <p:tav tm="0">
                                          <p:val>
                                            <p:fltVal val="0"/>
                                          </p:val>
                                        </p:tav>
                                        <p:tav tm="100000">
                                          <p:val>
                                            <p:strVal val="#ppt_h"/>
                                          </p:val>
                                        </p:tav>
                                      </p:tavLst>
                                    </p:anim>
                                    <p:animEffect transition="in" filter="fade">
                                      <p:cBhvr>
                                        <p:cTn id="27" dur="250"/>
                                        <p:tgtEl>
                                          <p:spTgt spid="6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250" fill="hold"/>
                                        <p:tgtEl>
                                          <p:spTgt spid="76"/>
                                        </p:tgtEl>
                                        <p:attrNameLst>
                                          <p:attrName>ppt_w</p:attrName>
                                        </p:attrNameLst>
                                      </p:cBhvr>
                                      <p:tavLst>
                                        <p:tav tm="0">
                                          <p:val>
                                            <p:fltVal val="0"/>
                                          </p:val>
                                        </p:tav>
                                        <p:tav tm="100000">
                                          <p:val>
                                            <p:strVal val="#ppt_w"/>
                                          </p:val>
                                        </p:tav>
                                      </p:tavLst>
                                    </p:anim>
                                    <p:anim calcmode="lin" valueType="num">
                                      <p:cBhvr>
                                        <p:cTn id="32" dur="250" fill="hold"/>
                                        <p:tgtEl>
                                          <p:spTgt spid="76"/>
                                        </p:tgtEl>
                                        <p:attrNameLst>
                                          <p:attrName>ppt_h</p:attrName>
                                        </p:attrNameLst>
                                      </p:cBhvr>
                                      <p:tavLst>
                                        <p:tav tm="0">
                                          <p:val>
                                            <p:fltVal val="0"/>
                                          </p:val>
                                        </p:tav>
                                        <p:tav tm="100000">
                                          <p:val>
                                            <p:strVal val="#ppt_h"/>
                                          </p:val>
                                        </p:tav>
                                      </p:tavLst>
                                    </p:anim>
                                    <p:animEffect transition="in" filter="fade">
                                      <p:cBhvr>
                                        <p:cTn id="33"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3110" b="53339"/>
          <a:stretch/>
        </p:blipFill>
        <p:spPr>
          <a:xfrm>
            <a:off x="976386" y="1354799"/>
            <a:ext cx="2703511" cy="2091496"/>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b="56018"/>
          <a:stretch/>
        </p:blipFill>
        <p:spPr>
          <a:xfrm>
            <a:off x="4761161" y="1351389"/>
            <a:ext cx="2688574" cy="2094907"/>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t="-1" b="56285"/>
          <a:stretch/>
        </p:blipFill>
        <p:spPr>
          <a:xfrm>
            <a:off x="8504686" y="1357070"/>
            <a:ext cx="2688574" cy="2089224"/>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sp>
        <p:nvSpPr>
          <p:cNvPr id="26" name="TextBox 25"/>
          <p:cNvSpPr txBox="1"/>
          <p:nvPr/>
        </p:nvSpPr>
        <p:spPr>
          <a:xfrm>
            <a:off x="980242" y="469419"/>
            <a:ext cx="10231518" cy="573131"/>
          </a:xfrm>
          <a:prstGeom prst="rect">
            <a:avLst/>
          </a:prstGeom>
          <a:noFill/>
        </p:spPr>
        <p:txBody>
          <a:bodyPr wrap="square" rtlCol="0">
            <a:spAutoFit/>
          </a:bodyPr>
          <a:lstStyle/>
          <a:p>
            <a:pPr algn="ctr" defTabSz="914040">
              <a:defRPr/>
            </a:pPr>
            <a:r>
              <a:rPr lang="en-US" sz="3136" kern="0" dirty="0">
                <a:gradFill>
                  <a:gsLst>
                    <a:gs pos="88514">
                      <a:prstClr val="white"/>
                    </a:gs>
                    <a:gs pos="54000">
                      <a:prstClr val="white"/>
                    </a:gs>
                  </a:gsLst>
                  <a:lin ang="5400000" scaled="0"/>
                </a:gradFill>
                <a:latin typeface="Segoe UI Light" panose="020B0502040204020203" pitchFamily="34" charset="0"/>
                <a:cs typeface="Segoe UI Light" panose="020B0502040204020203" pitchFamily="34" charset="0"/>
              </a:rPr>
              <a:t>For example…</a:t>
            </a:r>
            <a:endParaRPr lang="en-US" sz="3136" kern="0" dirty="0">
              <a:gradFill>
                <a:gsLst>
                  <a:gs pos="88514">
                    <a:prstClr val="white"/>
                  </a:gs>
                  <a:gs pos="54000">
                    <a:prstClr val="white"/>
                  </a:gs>
                </a:gsLst>
                <a:lin ang="5400000" scaled="0"/>
              </a:gradFill>
              <a:latin typeface="Segoe UI" panose="020B0502040204020203" pitchFamily="34" charset="0"/>
              <a:cs typeface="Segoe UI" panose="020B0502040204020203" pitchFamily="34" charset="0"/>
            </a:endParaRPr>
          </a:p>
        </p:txBody>
      </p:sp>
      <p:grpSp>
        <p:nvGrpSpPr>
          <p:cNvPr id="27" name="Group 26"/>
          <p:cNvGrpSpPr/>
          <p:nvPr/>
        </p:nvGrpSpPr>
        <p:grpSpPr>
          <a:xfrm>
            <a:off x="771314" y="3560992"/>
            <a:ext cx="3136670" cy="2825753"/>
            <a:chOff x="788813" y="3631933"/>
            <a:chExt cx="3200400" cy="2883166"/>
          </a:xfrm>
        </p:grpSpPr>
        <p:sp>
          <p:nvSpPr>
            <p:cNvPr id="28" name="Rectangle 27"/>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268857" rIns="179238" rtlCol="0" anchor="t" anchorCtr="0"/>
            <a:lstStyle/>
            <a:p>
              <a:pPr marL="112014" defTabSz="914040">
                <a:defRPr/>
              </a:pPr>
              <a:r>
                <a:rPr lang="en-US" sz="2352"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Engage your employees</a:t>
              </a:r>
            </a:p>
          </p:txBody>
        </p:sp>
        <p:sp>
          <p:nvSpPr>
            <p:cNvPr id="29" name="Rectangle 28"/>
            <p:cNvSpPr/>
            <p:nvPr/>
          </p:nvSpPr>
          <p:spPr>
            <a:xfrm>
              <a:off x="788813" y="4904624"/>
              <a:ext cx="3200400" cy="1200329"/>
            </a:xfrm>
            <a:prstGeom prst="rect">
              <a:avLst/>
            </a:prstGeom>
          </p:spPr>
          <p:txBody>
            <a:bodyPr wrap="square" lIns="179238" rIns="179238">
              <a:spAutoFit/>
            </a:bodyPr>
            <a:lstStyle/>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Instant employee surveys</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Event-specific signups</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Campus resources</a:t>
              </a:r>
            </a:p>
          </p:txBody>
        </p:sp>
        <p:cxnSp>
          <p:nvCxnSpPr>
            <p:cNvPr id="30" name="Straight Connector 29"/>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97955" y="3187630"/>
            <a:ext cx="746719" cy="746720"/>
            <a:chOff x="-4354857" y="2732953"/>
            <a:chExt cx="761891" cy="761892"/>
          </a:xfrm>
        </p:grpSpPr>
        <p:sp>
          <p:nvSpPr>
            <p:cNvPr id="32" name="Oval 31"/>
            <p:cNvSpPr/>
            <p:nvPr/>
          </p:nvSpPr>
          <p:spPr bwMode="auto">
            <a:xfrm>
              <a:off x="-435485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4195956" y="2883326"/>
              <a:ext cx="444088" cy="461146"/>
              <a:chOff x="1575" y="-339"/>
              <a:chExt cx="4686" cy="4866"/>
            </a:xfrm>
            <a:solidFill>
              <a:schemeClr val="bg1"/>
            </a:solidFill>
          </p:grpSpPr>
          <p:sp>
            <p:nvSpPr>
              <p:cNvPr id="12" name="Freeform 5"/>
              <p:cNvSpPr>
                <a:spLocks/>
              </p:cNvSpPr>
              <p:nvPr/>
            </p:nvSpPr>
            <p:spPr bwMode="auto">
              <a:xfrm>
                <a:off x="2211" y="-339"/>
                <a:ext cx="3411" cy="4866"/>
              </a:xfrm>
              <a:custGeom>
                <a:avLst/>
                <a:gdLst>
                  <a:gd name="T0" fmla="*/ 1182 w 1442"/>
                  <a:gd name="T1" fmla="*/ 187 h 2057"/>
                  <a:gd name="T2" fmla="*/ 826 w 1442"/>
                  <a:gd name="T3" fmla="*/ 652 h 2057"/>
                  <a:gd name="T4" fmla="*/ 617 w 1442"/>
                  <a:gd name="T5" fmla="*/ 652 h 2057"/>
                  <a:gd name="T6" fmla="*/ 260 w 1442"/>
                  <a:gd name="T7" fmla="*/ 187 h 2057"/>
                  <a:gd name="T8" fmla="*/ 170 w 1442"/>
                  <a:gd name="T9" fmla="*/ 249 h 2057"/>
                  <a:gd name="T10" fmla="*/ 537 w 1442"/>
                  <a:gd name="T11" fmla="*/ 782 h 2057"/>
                  <a:gd name="T12" fmla="*/ 537 w 1442"/>
                  <a:gd name="T13" fmla="*/ 1955 h 2057"/>
                  <a:gd name="T14" fmla="*/ 537 w 1442"/>
                  <a:gd name="T15" fmla="*/ 2057 h 2057"/>
                  <a:gd name="T16" fmla="*/ 690 w 1442"/>
                  <a:gd name="T17" fmla="*/ 2057 h 2057"/>
                  <a:gd name="T18" fmla="*/ 690 w 1442"/>
                  <a:gd name="T19" fmla="*/ 1955 h 2057"/>
                  <a:gd name="T20" fmla="*/ 690 w 1442"/>
                  <a:gd name="T21" fmla="*/ 1354 h 2057"/>
                  <a:gd name="T22" fmla="*/ 752 w 1442"/>
                  <a:gd name="T23" fmla="*/ 1354 h 2057"/>
                  <a:gd name="T24" fmla="*/ 752 w 1442"/>
                  <a:gd name="T25" fmla="*/ 1955 h 2057"/>
                  <a:gd name="T26" fmla="*/ 752 w 1442"/>
                  <a:gd name="T27" fmla="*/ 2057 h 2057"/>
                  <a:gd name="T28" fmla="*/ 905 w 1442"/>
                  <a:gd name="T29" fmla="*/ 2057 h 2057"/>
                  <a:gd name="T30" fmla="*/ 905 w 1442"/>
                  <a:gd name="T31" fmla="*/ 1955 h 2057"/>
                  <a:gd name="T32" fmla="*/ 905 w 1442"/>
                  <a:gd name="T33" fmla="*/ 782 h 2057"/>
                  <a:gd name="T34" fmla="*/ 1272 w 1442"/>
                  <a:gd name="T35" fmla="*/ 249 h 2057"/>
                  <a:gd name="T36" fmla="*/ 1182 w 1442"/>
                  <a:gd name="T37" fmla="*/ 18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2057">
                    <a:moveTo>
                      <a:pt x="1182" y="187"/>
                    </a:moveTo>
                    <a:cubicBezTo>
                      <a:pt x="1103" y="328"/>
                      <a:pt x="962" y="504"/>
                      <a:pt x="826" y="652"/>
                    </a:cubicBezTo>
                    <a:cubicBezTo>
                      <a:pt x="617" y="652"/>
                      <a:pt x="617" y="652"/>
                      <a:pt x="617" y="652"/>
                    </a:cubicBezTo>
                    <a:cubicBezTo>
                      <a:pt x="481" y="504"/>
                      <a:pt x="340" y="328"/>
                      <a:pt x="260" y="187"/>
                    </a:cubicBezTo>
                    <a:cubicBezTo>
                      <a:pt x="249" y="0"/>
                      <a:pt x="0" y="124"/>
                      <a:pt x="170" y="249"/>
                    </a:cubicBezTo>
                    <a:cubicBezTo>
                      <a:pt x="283" y="425"/>
                      <a:pt x="396" y="589"/>
                      <a:pt x="537" y="782"/>
                    </a:cubicBezTo>
                    <a:cubicBezTo>
                      <a:pt x="537" y="782"/>
                      <a:pt x="537" y="1757"/>
                      <a:pt x="537" y="1955"/>
                    </a:cubicBezTo>
                    <a:cubicBezTo>
                      <a:pt x="617" y="1955"/>
                      <a:pt x="537" y="1972"/>
                      <a:pt x="537" y="2057"/>
                    </a:cubicBezTo>
                    <a:cubicBezTo>
                      <a:pt x="690" y="2057"/>
                      <a:pt x="690" y="2057"/>
                      <a:pt x="690" y="2057"/>
                    </a:cubicBezTo>
                    <a:cubicBezTo>
                      <a:pt x="690" y="1972"/>
                      <a:pt x="605" y="1955"/>
                      <a:pt x="690" y="1955"/>
                    </a:cubicBezTo>
                    <a:cubicBezTo>
                      <a:pt x="690" y="1354"/>
                      <a:pt x="690" y="1354"/>
                      <a:pt x="690" y="1354"/>
                    </a:cubicBezTo>
                    <a:cubicBezTo>
                      <a:pt x="752" y="1354"/>
                      <a:pt x="752" y="1354"/>
                      <a:pt x="752" y="1354"/>
                    </a:cubicBezTo>
                    <a:cubicBezTo>
                      <a:pt x="752" y="1955"/>
                      <a:pt x="752" y="1955"/>
                      <a:pt x="752" y="1955"/>
                    </a:cubicBezTo>
                    <a:cubicBezTo>
                      <a:pt x="843" y="1955"/>
                      <a:pt x="752" y="1972"/>
                      <a:pt x="752" y="2057"/>
                    </a:cubicBezTo>
                    <a:cubicBezTo>
                      <a:pt x="905" y="2057"/>
                      <a:pt x="905" y="2057"/>
                      <a:pt x="905" y="2057"/>
                    </a:cubicBezTo>
                    <a:cubicBezTo>
                      <a:pt x="905" y="1972"/>
                      <a:pt x="826" y="1955"/>
                      <a:pt x="905" y="1955"/>
                    </a:cubicBezTo>
                    <a:cubicBezTo>
                      <a:pt x="905" y="1757"/>
                      <a:pt x="905" y="782"/>
                      <a:pt x="905" y="782"/>
                    </a:cubicBezTo>
                    <a:cubicBezTo>
                      <a:pt x="1046" y="589"/>
                      <a:pt x="1159" y="425"/>
                      <a:pt x="1272" y="249"/>
                    </a:cubicBezTo>
                    <a:cubicBezTo>
                      <a:pt x="1442" y="124"/>
                      <a:pt x="1193" y="0"/>
                      <a:pt x="118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13" name="Oval 6"/>
              <p:cNvSpPr>
                <a:spLocks noChangeArrowheads="1"/>
              </p:cNvSpPr>
              <p:nvPr/>
            </p:nvSpPr>
            <p:spPr bwMode="auto">
              <a:xfrm>
                <a:off x="3579" y="196"/>
                <a:ext cx="688" cy="7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15" name="Oval 7"/>
              <p:cNvSpPr>
                <a:spLocks noChangeArrowheads="1"/>
              </p:cNvSpPr>
              <p:nvPr/>
            </p:nvSpPr>
            <p:spPr bwMode="auto">
              <a:xfrm>
                <a:off x="2708" y="1492"/>
                <a:ext cx="525"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16" name="Oval 8"/>
              <p:cNvSpPr>
                <a:spLocks noChangeArrowheads="1"/>
              </p:cNvSpPr>
              <p:nvPr/>
            </p:nvSpPr>
            <p:spPr bwMode="auto">
              <a:xfrm>
                <a:off x="2091"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48" name="Oval 9"/>
              <p:cNvSpPr>
                <a:spLocks noChangeArrowheads="1"/>
              </p:cNvSpPr>
              <p:nvPr/>
            </p:nvSpPr>
            <p:spPr bwMode="auto">
              <a:xfrm>
                <a:off x="1594"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49" name="Freeform 10"/>
              <p:cNvSpPr>
                <a:spLocks/>
              </p:cNvSpPr>
              <p:nvPr/>
            </p:nvSpPr>
            <p:spPr bwMode="auto">
              <a:xfrm>
                <a:off x="2668" y="2270"/>
                <a:ext cx="608" cy="1287"/>
              </a:xfrm>
              <a:custGeom>
                <a:avLst/>
                <a:gdLst>
                  <a:gd name="T0" fmla="*/ 257 w 257"/>
                  <a:gd name="T1" fmla="*/ 74 h 544"/>
                  <a:gd name="T2" fmla="*/ 177 w 257"/>
                  <a:gd name="T3" fmla="*/ 0 h 544"/>
                  <a:gd name="T4" fmla="*/ 80 w 257"/>
                  <a:gd name="T5" fmla="*/ 0 h 544"/>
                  <a:gd name="T6" fmla="*/ 0 w 257"/>
                  <a:gd name="T7" fmla="*/ 74 h 544"/>
                  <a:gd name="T8" fmla="*/ 0 w 257"/>
                  <a:gd name="T9" fmla="*/ 363 h 544"/>
                  <a:gd name="T10" fmla="*/ 257 w 257"/>
                  <a:gd name="T11" fmla="*/ 470 h 544"/>
                  <a:gd name="T12" fmla="*/ 257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257" y="74"/>
                    </a:moveTo>
                    <a:cubicBezTo>
                      <a:pt x="257" y="34"/>
                      <a:pt x="222" y="0"/>
                      <a:pt x="177" y="0"/>
                    </a:cubicBezTo>
                    <a:cubicBezTo>
                      <a:pt x="80" y="0"/>
                      <a:pt x="80" y="0"/>
                      <a:pt x="80" y="0"/>
                    </a:cubicBezTo>
                    <a:cubicBezTo>
                      <a:pt x="34" y="0"/>
                      <a:pt x="0" y="34"/>
                      <a:pt x="0" y="74"/>
                    </a:cubicBezTo>
                    <a:cubicBezTo>
                      <a:pt x="0" y="74"/>
                      <a:pt x="0" y="295"/>
                      <a:pt x="0" y="363"/>
                    </a:cubicBezTo>
                    <a:cubicBezTo>
                      <a:pt x="0" y="447"/>
                      <a:pt x="257" y="544"/>
                      <a:pt x="257" y="470"/>
                    </a:cubicBezTo>
                    <a:cubicBezTo>
                      <a:pt x="257" y="351"/>
                      <a:pt x="257" y="74"/>
                      <a:pt x="25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0" name="Freeform 11"/>
              <p:cNvSpPr>
                <a:spLocks/>
              </p:cNvSpPr>
              <p:nvPr/>
            </p:nvSpPr>
            <p:spPr bwMode="auto">
              <a:xfrm>
                <a:off x="2060" y="1927"/>
                <a:ext cx="445" cy="1235"/>
              </a:xfrm>
              <a:custGeom>
                <a:avLst/>
                <a:gdLst>
                  <a:gd name="T0" fmla="*/ 188 w 188"/>
                  <a:gd name="T1" fmla="*/ 57 h 522"/>
                  <a:gd name="T2" fmla="*/ 131 w 188"/>
                  <a:gd name="T3" fmla="*/ 0 h 522"/>
                  <a:gd name="T4" fmla="*/ 57 w 188"/>
                  <a:gd name="T5" fmla="*/ 0 h 522"/>
                  <a:gd name="T6" fmla="*/ 0 w 188"/>
                  <a:gd name="T7" fmla="*/ 57 h 522"/>
                  <a:gd name="T8" fmla="*/ 0 w 188"/>
                  <a:gd name="T9" fmla="*/ 340 h 522"/>
                  <a:gd name="T10" fmla="*/ 188 w 188"/>
                  <a:gd name="T11" fmla="*/ 465 h 522"/>
                  <a:gd name="T12" fmla="*/ 188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188" y="57"/>
                    </a:moveTo>
                    <a:cubicBezTo>
                      <a:pt x="188" y="28"/>
                      <a:pt x="166" y="0"/>
                      <a:pt x="131" y="0"/>
                    </a:cubicBezTo>
                    <a:cubicBezTo>
                      <a:pt x="57" y="0"/>
                      <a:pt x="57" y="0"/>
                      <a:pt x="57" y="0"/>
                    </a:cubicBezTo>
                    <a:cubicBezTo>
                      <a:pt x="23" y="0"/>
                      <a:pt x="0" y="28"/>
                      <a:pt x="0" y="57"/>
                    </a:cubicBezTo>
                    <a:cubicBezTo>
                      <a:pt x="0" y="57"/>
                      <a:pt x="0" y="272"/>
                      <a:pt x="0" y="340"/>
                    </a:cubicBezTo>
                    <a:cubicBezTo>
                      <a:pt x="0" y="397"/>
                      <a:pt x="188" y="522"/>
                      <a:pt x="188" y="465"/>
                    </a:cubicBezTo>
                    <a:cubicBezTo>
                      <a:pt x="188" y="346"/>
                      <a:pt x="188" y="57"/>
                      <a:pt x="18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1" name="Freeform 12"/>
              <p:cNvSpPr>
                <a:spLocks/>
              </p:cNvSpPr>
              <p:nvPr/>
            </p:nvSpPr>
            <p:spPr bwMode="auto">
              <a:xfrm>
                <a:off x="1575" y="1684"/>
                <a:ext cx="324" cy="1033"/>
              </a:xfrm>
              <a:custGeom>
                <a:avLst/>
                <a:gdLst>
                  <a:gd name="T0" fmla="*/ 137 w 137"/>
                  <a:gd name="T1" fmla="*/ 40 h 437"/>
                  <a:gd name="T2" fmla="*/ 95 w 137"/>
                  <a:gd name="T3" fmla="*/ 0 h 437"/>
                  <a:gd name="T4" fmla="*/ 42 w 137"/>
                  <a:gd name="T5" fmla="*/ 0 h 437"/>
                  <a:gd name="T6" fmla="*/ 0 w 137"/>
                  <a:gd name="T7" fmla="*/ 40 h 437"/>
                  <a:gd name="T8" fmla="*/ 0 w 137"/>
                  <a:gd name="T9" fmla="*/ 312 h 437"/>
                  <a:gd name="T10" fmla="*/ 137 w 137"/>
                  <a:gd name="T11" fmla="*/ 397 h 437"/>
                  <a:gd name="T12" fmla="*/ 137 w 137"/>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37" h="437">
                    <a:moveTo>
                      <a:pt x="137" y="40"/>
                    </a:moveTo>
                    <a:cubicBezTo>
                      <a:pt x="137" y="17"/>
                      <a:pt x="119" y="0"/>
                      <a:pt x="95" y="0"/>
                    </a:cubicBezTo>
                    <a:cubicBezTo>
                      <a:pt x="42" y="0"/>
                      <a:pt x="42" y="0"/>
                      <a:pt x="42" y="0"/>
                    </a:cubicBezTo>
                    <a:cubicBezTo>
                      <a:pt x="24" y="0"/>
                      <a:pt x="0" y="17"/>
                      <a:pt x="0" y="40"/>
                    </a:cubicBezTo>
                    <a:cubicBezTo>
                      <a:pt x="0" y="40"/>
                      <a:pt x="0" y="244"/>
                      <a:pt x="0" y="312"/>
                    </a:cubicBezTo>
                    <a:cubicBezTo>
                      <a:pt x="0" y="346"/>
                      <a:pt x="137" y="437"/>
                      <a:pt x="137" y="397"/>
                    </a:cubicBezTo>
                    <a:cubicBezTo>
                      <a:pt x="137" y="301"/>
                      <a:pt x="137" y="40"/>
                      <a:pt x="1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2" name="Oval 13"/>
              <p:cNvSpPr>
                <a:spLocks noChangeArrowheads="1"/>
              </p:cNvSpPr>
              <p:nvPr/>
            </p:nvSpPr>
            <p:spPr bwMode="auto">
              <a:xfrm>
                <a:off x="4610" y="1492"/>
                <a:ext cx="516"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3" name="Oval 14"/>
              <p:cNvSpPr>
                <a:spLocks noChangeArrowheads="1"/>
              </p:cNvSpPr>
              <p:nvPr/>
            </p:nvSpPr>
            <p:spPr bwMode="auto">
              <a:xfrm>
                <a:off x="5360"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4" name="Oval 15"/>
              <p:cNvSpPr>
                <a:spLocks noChangeArrowheads="1"/>
              </p:cNvSpPr>
              <p:nvPr/>
            </p:nvSpPr>
            <p:spPr bwMode="auto">
              <a:xfrm>
                <a:off x="5956"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5" name="Freeform 16"/>
              <p:cNvSpPr>
                <a:spLocks/>
              </p:cNvSpPr>
              <p:nvPr/>
            </p:nvSpPr>
            <p:spPr bwMode="auto">
              <a:xfrm>
                <a:off x="4570" y="2270"/>
                <a:ext cx="608" cy="1287"/>
              </a:xfrm>
              <a:custGeom>
                <a:avLst/>
                <a:gdLst>
                  <a:gd name="T0" fmla="*/ 0 w 257"/>
                  <a:gd name="T1" fmla="*/ 74 h 544"/>
                  <a:gd name="T2" fmla="*/ 80 w 257"/>
                  <a:gd name="T3" fmla="*/ 0 h 544"/>
                  <a:gd name="T4" fmla="*/ 177 w 257"/>
                  <a:gd name="T5" fmla="*/ 0 h 544"/>
                  <a:gd name="T6" fmla="*/ 257 w 257"/>
                  <a:gd name="T7" fmla="*/ 74 h 544"/>
                  <a:gd name="T8" fmla="*/ 257 w 257"/>
                  <a:gd name="T9" fmla="*/ 363 h 544"/>
                  <a:gd name="T10" fmla="*/ 0 w 257"/>
                  <a:gd name="T11" fmla="*/ 470 h 544"/>
                  <a:gd name="T12" fmla="*/ 0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0" y="74"/>
                    </a:moveTo>
                    <a:cubicBezTo>
                      <a:pt x="0" y="34"/>
                      <a:pt x="34" y="0"/>
                      <a:pt x="80" y="0"/>
                    </a:cubicBezTo>
                    <a:cubicBezTo>
                      <a:pt x="177" y="0"/>
                      <a:pt x="177" y="0"/>
                      <a:pt x="177" y="0"/>
                    </a:cubicBezTo>
                    <a:cubicBezTo>
                      <a:pt x="223" y="0"/>
                      <a:pt x="257" y="34"/>
                      <a:pt x="257" y="74"/>
                    </a:cubicBezTo>
                    <a:cubicBezTo>
                      <a:pt x="257" y="74"/>
                      <a:pt x="257" y="295"/>
                      <a:pt x="257" y="363"/>
                    </a:cubicBezTo>
                    <a:cubicBezTo>
                      <a:pt x="257" y="447"/>
                      <a:pt x="0" y="544"/>
                      <a:pt x="0" y="470"/>
                    </a:cubicBezTo>
                    <a:cubicBezTo>
                      <a:pt x="0" y="351"/>
                      <a:pt x="0" y="74"/>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6" name="Freeform 17"/>
              <p:cNvSpPr>
                <a:spLocks/>
              </p:cNvSpPr>
              <p:nvPr/>
            </p:nvSpPr>
            <p:spPr bwMode="auto">
              <a:xfrm>
                <a:off x="5329" y="1927"/>
                <a:ext cx="445" cy="1235"/>
              </a:xfrm>
              <a:custGeom>
                <a:avLst/>
                <a:gdLst>
                  <a:gd name="T0" fmla="*/ 0 w 188"/>
                  <a:gd name="T1" fmla="*/ 57 h 522"/>
                  <a:gd name="T2" fmla="*/ 57 w 188"/>
                  <a:gd name="T3" fmla="*/ 0 h 522"/>
                  <a:gd name="T4" fmla="*/ 131 w 188"/>
                  <a:gd name="T5" fmla="*/ 0 h 522"/>
                  <a:gd name="T6" fmla="*/ 188 w 188"/>
                  <a:gd name="T7" fmla="*/ 57 h 522"/>
                  <a:gd name="T8" fmla="*/ 188 w 188"/>
                  <a:gd name="T9" fmla="*/ 340 h 522"/>
                  <a:gd name="T10" fmla="*/ 0 w 188"/>
                  <a:gd name="T11" fmla="*/ 465 h 522"/>
                  <a:gd name="T12" fmla="*/ 0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0" y="57"/>
                    </a:moveTo>
                    <a:cubicBezTo>
                      <a:pt x="0" y="28"/>
                      <a:pt x="29" y="0"/>
                      <a:pt x="57" y="0"/>
                    </a:cubicBezTo>
                    <a:cubicBezTo>
                      <a:pt x="131" y="0"/>
                      <a:pt x="131" y="0"/>
                      <a:pt x="131" y="0"/>
                    </a:cubicBezTo>
                    <a:cubicBezTo>
                      <a:pt x="165" y="0"/>
                      <a:pt x="188" y="28"/>
                      <a:pt x="188" y="57"/>
                    </a:cubicBezTo>
                    <a:cubicBezTo>
                      <a:pt x="188" y="57"/>
                      <a:pt x="188" y="272"/>
                      <a:pt x="188" y="340"/>
                    </a:cubicBezTo>
                    <a:cubicBezTo>
                      <a:pt x="188" y="397"/>
                      <a:pt x="0" y="522"/>
                      <a:pt x="0" y="465"/>
                    </a:cubicBezTo>
                    <a:cubicBezTo>
                      <a:pt x="0" y="346"/>
                      <a:pt x="0"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57" name="Freeform 18"/>
              <p:cNvSpPr>
                <a:spLocks/>
              </p:cNvSpPr>
              <p:nvPr/>
            </p:nvSpPr>
            <p:spPr bwMode="auto">
              <a:xfrm>
                <a:off x="5956" y="1684"/>
                <a:ext cx="305" cy="1033"/>
              </a:xfrm>
              <a:custGeom>
                <a:avLst/>
                <a:gdLst>
                  <a:gd name="T0" fmla="*/ 0 w 129"/>
                  <a:gd name="T1" fmla="*/ 40 h 437"/>
                  <a:gd name="T2" fmla="*/ 39 w 129"/>
                  <a:gd name="T3" fmla="*/ 0 h 437"/>
                  <a:gd name="T4" fmla="*/ 90 w 129"/>
                  <a:gd name="T5" fmla="*/ 0 h 437"/>
                  <a:gd name="T6" fmla="*/ 129 w 129"/>
                  <a:gd name="T7" fmla="*/ 40 h 437"/>
                  <a:gd name="T8" fmla="*/ 129 w 129"/>
                  <a:gd name="T9" fmla="*/ 312 h 437"/>
                  <a:gd name="T10" fmla="*/ 0 w 129"/>
                  <a:gd name="T11" fmla="*/ 397 h 437"/>
                  <a:gd name="T12" fmla="*/ 0 w 129"/>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29" h="437">
                    <a:moveTo>
                      <a:pt x="0" y="40"/>
                    </a:moveTo>
                    <a:cubicBezTo>
                      <a:pt x="0" y="17"/>
                      <a:pt x="17" y="0"/>
                      <a:pt x="39" y="0"/>
                    </a:cubicBezTo>
                    <a:cubicBezTo>
                      <a:pt x="90" y="0"/>
                      <a:pt x="90" y="0"/>
                      <a:pt x="90" y="0"/>
                    </a:cubicBezTo>
                    <a:cubicBezTo>
                      <a:pt x="112" y="0"/>
                      <a:pt x="129" y="17"/>
                      <a:pt x="129" y="40"/>
                    </a:cubicBezTo>
                    <a:cubicBezTo>
                      <a:pt x="129" y="40"/>
                      <a:pt x="129" y="244"/>
                      <a:pt x="129" y="312"/>
                    </a:cubicBezTo>
                    <a:cubicBezTo>
                      <a:pt x="129" y="346"/>
                      <a:pt x="0" y="437"/>
                      <a:pt x="0" y="397"/>
                    </a:cubicBezTo>
                    <a:cubicBezTo>
                      <a:pt x="0" y="301"/>
                      <a:pt x="0"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grpSp>
        <p:nvGrpSpPr>
          <p:cNvPr id="59" name="Group 58"/>
          <p:cNvGrpSpPr/>
          <p:nvPr/>
        </p:nvGrpSpPr>
        <p:grpSpPr>
          <a:xfrm>
            <a:off x="4527666" y="3560992"/>
            <a:ext cx="3136670" cy="2825753"/>
            <a:chOff x="788813" y="3631933"/>
            <a:chExt cx="3200400" cy="2883166"/>
          </a:xfrm>
        </p:grpSpPr>
        <p:sp>
          <p:nvSpPr>
            <p:cNvPr id="60" name="Rectangle 59"/>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268857" rIns="179238" rtlCol="0" anchor="t" anchorCtr="0"/>
            <a:lstStyle/>
            <a:p>
              <a:pPr marL="112014" defTabSz="914040">
                <a:defRPr/>
              </a:pPr>
              <a:r>
                <a:rPr lang="en-US" sz="2352"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Run your business everywhere</a:t>
              </a:r>
            </a:p>
          </p:txBody>
        </p:sp>
        <p:sp>
          <p:nvSpPr>
            <p:cNvPr id="61" name="Rectangle 60"/>
            <p:cNvSpPr/>
            <p:nvPr/>
          </p:nvSpPr>
          <p:spPr>
            <a:xfrm>
              <a:off x="788813" y="4904624"/>
              <a:ext cx="3200400" cy="1477328"/>
            </a:xfrm>
            <a:prstGeom prst="rect">
              <a:avLst/>
            </a:prstGeom>
          </p:spPr>
          <p:txBody>
            <a:bodyPr wrap="square" lIns="179238" rIns="179238">
              <a:spAutoFit/>
            </a:bodyPr>
            <a:lstStyle/>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Issue tracking across systems</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Breaking customer news</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Assisted sales experiences</a:t>
              </a:r>
            </a:p>
          </p:txBody>
        </p:sp>
        <p:cxnSp>
          <p:nvCxnSpPr>
            <p:cNvPr id="62" name="Straight Connector 61"/>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154308" y="3187630"/>
            <a:ext cx="746719" cy="746720"/>
            <a:chOff x="4138164" y="2732953"/>
            <a:chExt cx="761891" cy="761892"/>
          </a:xfrm>
        </p:grpSpPr>
        <p:sp>
          <p:nvSpPr>
            <p:cNvPr id="64" name="Oval 63"/>
            <p:cNvSpPr/>
            <p:nvPr/>
          </p:nvSpPr>
          <p:spPr bwMode="auto">
            <a:xfrm>
              <a:off x="4138164"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83" name="Freeform 22"/>
            <p:cNvSpPr>
              <a:spLocks noEditPoints="1"/>
            </p:cNvSpPr>
            <p:nvPr/>
          </p:nvSpPr>
          <p:spPr bwMode="auto">
            <a:xfrm rot="9900000" flipH="1" flipV="1">
              <a:off x="4312920" y="2916067"/>
              <a:ext cx="407770" cy="407770"/>
            </a:xfrm>
            <a:custGeom>
              <a:avLst/>
              <a:gdLst>
                <a:gd name="T0" fmla="*/ 1916 w 1916"/>
                <a:gd name="T1" fmla="*/ 963 h 1916"/>
                <a:gd name="T2" fmla="*/ 1629 w 1916"/>
                <a:gd name="T3" fmla="*/ 491 h 1916"/>
                <a:gd name="T4" fmla="*/ 1648 w 1916"/>
                <a:gd name="T5" fmla="*/ 759 h 1916"/>
                <a:gd name="T6" fmla="*/ 1509 w 1916"/>
                <a:gd name="T7" fmla="*/ 898 h 1916"/>
                <a:gd name="T8" fmla="*/ 1500 w 1916"/>
                <a:gd name="T9" fmla="*/ 1092 h 1916"/>
                <a:gd name="T10" fmla="*/ 1361 w 1916"/>
                <a:gd name="T11" fmla="*/ 1379 h 1916"/>
                <a:gd name="T12" fmla="*/ 1555 w 1916"/>
                <a:gd name="T13" fmla="*/ 1648 h 1916"/>
                <a:gd name="T14" fmla="*/ 1065 w 1916"/>
                <a:gd name="T15" fmla="*/ 1731 h 1916"/>
                <a:gd name="T16" fmla="*/ 833 w 1916"/>
                <a:gd name="T17" fmla="*/ 1416 h 1916"/>
                <a:gd name="T18" fmla="*/ 546 w 1916"/>
                <a:gd name="T19" fmla="*/ 1342 h 1916"/>
                <a:gd name="T20" fmla="*/ 463 w 1916"/>
                <a:gd name="T21" fmla="*/ 1305 h 1916"/>
                <a:gd name="T22" fmla="*/ 602 w 1916"/>
                <a:gd name="T23" fmla="*/ 1166 h 1916"/>
                <a:gd name="T24" fmla="*/ 731 w 1916"/>
                <a:gd name="T25" fmla="*/ 981 h 1916"/>
                <a:gd name="T26" fmla="*/ 889 w 1916"/>
                <a:gd name="T27" fmla="*/ 926 h 1916"/>
                <a:gd name="T28" fmla="*/ 917 w 1916"/>
                <a:gd name="T29" fmla="*/ 1018 h 1916"/>
                <a:gd name="T30" fmla="*/ 917 w 1916"/>
                <a:gd name="T31" fmla="*/ 1065 h 1916"/>
                <a:gd name="T32" fmla="*/ 1074 w 1916"/>
                <a:gd name="T33" fmla="*/ 1092 h 1916"/>
                <a:gd name="T34" fmla="*/ 1046 w 1916"/>
                <a:gd name="T35" fmla="*/ 944 h 1916"/>
                <a:gd name="T36" fmla="*/ 889 w 1916"/>
                <a:gd name="T37" fmla="*/ 750 h 1916"/>
                <a:gd name="T38" fmla="*/ 648 w 1916"/>
                <a:gd name="T39" fmla="*/ 583 h 1916"/>
                <a:gd name="T40" fmla="*/ 593 w 1916"/>
                <a:gd name="T41" fmla="*/ 759 h 1916"/>
                <a:gd name="T42" fmla="*/ 620 w 1916"/>
                <a:gd name="T43" fmla="*/ 565 h 1916"/>
                <a:gd name="T44" fmla="*/ 556 w 1916"/>
                <a:gd name="T45" fmla="*/ 463 h 1916"/>
                <a:gd name="T46" fmla="*/ 509 w 1916"/>
                <a:gd name="T47" fmla="*/ 361 h 1916"/>
                <a:gd name="T48" fmla="*/ 426 w 1916"/>
                <a:gd name="T49" fmla="*/ 482 h 1916"/>
                <a:gd name="T50" fmla="*/ 426 w 1916"/>
                <a:gd name="T51" fmla="*/ 333 h 1916"/>
                <a:gd name="T52" fmla="*/ 287 w 1916"/>
                <a:gd name="T53" fmla="*/ 417 h 1916"/>
                <a:gd name="T54" fmla="*/ 361 w 1916"/>
                <a:gd name="T55" fmla="*/ 500 h 1916"/>
                <a:gd name="T56" fmla="*/ 158 w 1916"/>
                <a:gd name="T57" fmla="*/ 519 h 1916"/>
                <a:gd name="T58" fmla="*/ 685 w 1916"/>
                <a:gd name="T59" fmla="*/ 213 h 1916"/>
                <a:gd name="T60" fmla="*/ 861 w 1916"/>
                <a:gd name="T61" fmla="*/ 65 h 1916"/>
                <a:gd name="T62" fmla="*/ 750 w 1916"/>
                <a:gd name="T63" fmla="*/ 158 h 1916"/>
                <a:gd name="T64" fmla="*/ 907 w 1916"/>
                <a:gd name="T65" fmla="*/ 333 h 1916"/>
                <a:gd name="T66" fmla="*/ 935 w 1916"/>
                <a:gd name="T67" fmla="*/ 398 h 1916"/>
                <a:gd name="T68" fmla="*/ 972 w 1916"/>
                <a:gd name="T69" fmla="*/ 528 h 1916"/>
                <a:gd name="T70" fmla="*/ 1185 w 1916"/>
                <a:gd name="T71" fmla="*/ 445 h 1916"/>
                <a:gd name="T72" fmla="*/ 1296 w 1916"/>
                <a:gd name="T73" fmla="*/ 259 h 1916"/>
                <a:gd name="T74" fmla="*/ 1305 w 1916"/>
                <a:gd name="T75" fmla="*/ 204 h 1916"/>
                <a:gd name="T76" fmla="*/ 1574 w 1916"/>
                <a:gd name="T77" fmla="*/ 296 h 1916"/>
                <a:gd name="T78" fmla="*/ 65 w 1916"/>
                <a:gd name="T79" fmla="*/ 787 h 1916"/>
                <a:gd name="T80" fmla="*/ 167 w 1916"/>
                <a:gd name="T81" fmla="*/ 870 h 1916"/>
                <a:gd name="T82" fmla="*/ 278 w 1916"/>
                <a:gd name="T83" fmla="*/ 1157 h 1916"/>
                <a:gd name="T84" fmla="*/ 630 w 1916"/>
                <a:gd name="T85" fmla="*/ 1564 h 1916"/>
                <a:gd name="T86" fmla="*/ 65 w 1916"/>
                <a:gd name="T87" fmla="*/ 787 h 1916"/>
                <a:gd name="T88" fmla="*/ 926 w 1916"/>
                <a:gd name="T89" fmla="*/ 917 h 1916"/>
                <a:gd name="T90" fmla="*/ 926 w 1916"/>
                <a:gd name="T91" fmla="*/ 917 h 1916"/>
                <a:gd name="T92" fmla="*/ 796 w 1916"/>
                <a:gd name="T93" fmla="*/ 861 h 1916"/>
                <a:gd name="T94" fmla="*/ 806 w 1916"/>
                <a:gd name="T95" fmla="*/ 880 h 1916"/>
                <a:gd name="T96" fmla="*/ 1222 w 1916"/>
                <a:gd name="T97" fmla="*/ 93 h 1916"/>
                <a:gd name="T98" fmla="*/ 1176 w 1916"/>
                <a:gd name="T99" fmla="*/ 74 h 1916"/>
                <a:gd name="T100" fmla="*/ 620 w 1916"/>
                <a:gd name="T101" fmla="*/ 111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6" h="1916">
                  <a:moveTo>
                    <a:pt x="954" y="0"/>
                  </a:moveTo>
                  <a:cubicBezTo>
                    <a:pt x="426" y="0"/>
                    <a:pt x="0" y="435"/>
                    <a:pt x="0" y="963"/>
                  </a:cubicBezTo>
                  <a:cubicBezTo>
                    <a:pt x="0" y="1490"/>
                    <a:pt x="426" y="1916"/>
                    <a:pt x="954" y="1916"/>
                  </a:cubicBezTo>
                  <a:cubicBezTo>
                    <a:pt x="1490" y="1916"/>
                    <a:pt x="1916" y="1490"/>
                    <a:pt x="1916" y="963"/>
                  </a:cubicBezTo>
                  <a:cubicBezTo>
                    <a:pt x="1916" y="435"/>
                    <a:pt x="1490" y="0"/>
                    <a:pt x="954" y="0"/>
                  </a:cubicBezTo>
                  <a:close/>
                  <a:moveTo>
                    <a:pt x="1685" y="463"/>
                  </a:moveTo>
                  <a:cubicBezTo>
                    <a:pt x="1676" y="463"/>
                    <a:pt x="1676" y="472"/>
                    <a:pt x="1666" y="482"/>
                  </a:cubicBezTo>
                  <a:cubicBezTo>
                    <a:pt x="1657" y="454"/>
                    <a:pt x="1639" y="472"/>
                    <a:pt x="1629" y="491"/>
                  </a:cubicBezTo>
                  <a:cubicBezTo>
                    <a:pt x="1648" y="546"/>
                    <a:pt x="1620" y="602"/>
                    <a:pt x="1583" y="630"/>
                  </a:cubicBezTo>
                  <a:cubicBezTo>
                    <a:pt x="1583" y="667"/>
                    <a:pt x="1592" y="685"/>
                    <a:pt x="1601" y="713"/>
                  </a:cubicBezTo>
                  <a:cubicBezTo>
                    <a:pt x="1620" y="713"/>
                    <a:pt x="1629" y="704"/>
                    <a:pt x="1639" y="713"/>
                  </a:cubicBezTo>
                  <a:cubicBezTo>
                    <a:pt x="1648" y="722"/>
                    <a:pt x="1666" y="741"/>
                    <a:pt x="1648" y="759"/>
                  </a:cubicBezTo>
                  <a:cubicBezTo>
                    <a:pt x="1648" y="750"/>
                    <a:pt x="1648" y="731"/>
                    <a:pt x="1639" y="722"/>
                  </a:cubicBezTo>
                  <a:cubicBezTo>
                    <a:pt x="1611" y="731"/>
                    <a:pt x="1620" y="778"/>
                    <a:pt x="1629" y="796"/>
                  </a:cubicBezTo>
                  <a:cubicBezTo>
                    <a:pt x="1592" y="806"/>
                    <a:pt x="1583" y="843"/>
                    <a:pt x="1564" y="861"/>
                  </a:cubicBezTo>
                  <a:cubicBezTo>
                    <a:pt x="1546" y="870"/>
                    <a:pt x="1518" y="870"/>
                    <a:pt x="1509" y="898"/>
                  </a:cubicBezTo>
                  <a:cubicBezTo>
                    <a:pt x="1527" y="907"/>
                    <a:pt x="1546" y="926"/>
                    <a:pt x="1546" y="963"/>
                  </a:cubicBezTo>
                  <a:cubicBezTo>
                    <a:pt x="1537" y="981"/>
                    <a:pt x="1500" y="963"/>
                    <a:pt x="1481" y="963"/>
                  </a:cubicBezTo>
                  <a:cubicBezTo>
                    <a:pt x="1453" y="972"/>
                    <a:pt x="1472" y="1046"/>
                    <a:pt x="1463" y="1065"/>
                  </a:cubicBezTo>
                  <a:cubicBezTo>
                    <a:pt x="1472" y="1074"/>
                    <a:pt x="1490" y="1074"/>
                    <a:pt x="1500" y="1092"/>
                  </a:cubicBezTo>
                  <a:cubicBezTo>
                    <a:pt x="1481" y="1120"/>
                    <a:pt x="1444" y="1129"/>
                    <a:pt x="1453" y="1176"/>
                  </a:cubicBezTo>
                  <a:cubicBezTo>
                    <a:pt x="1426" y="1194"/>
                    <a:pt x="1379" y="1222"/>
                    <a:pt x="1370" y="1268"/>
                  </a:cubicBezTo>
                  <a:cubicBezTo>
                    <a:pt x="1370" y="1287"/>
                    <a:pt x="1379" y="1305"/>
                    <a:pt x="1379" y="1324"/>
                  </a:cubicBezTo>
                  <a:cubicBezTo>
                    <a:pt x="1379" y="1352"/>
                    <a:pt x="1361" y="1361"/>
                    <a:pt x="1361" y="1379"/>
                  </a:cubicBezTo>
                  <a:cubicBezTo>
                    <a:pt x="1370" y="1407"/>
                    <a:pt x="1426" y="1453"/>
                    <a:pt x="1453" y="1463"/>
                  </a:cubicBezTo>
                  <a:cubicBezTo>
                    <a:pt x="1500" y="1444"/>
                    <a:pt x="1546" y="1416"/>
                    <a:pt x="1592" y="1435"/>
                  </a:cubicBezTo>
                  <a:cubicBezTo>
                    <a:pt x="1601" y="1453"/>
                    <a:pt x="1583" y="1453"/>
                    <a:pt x="1583" y="1472"/>
                  </a:cubicBezTo>
                  <a:cubicBezTo>
                    <a:pt x="1620" y="1546"/>
                    <a:pt x="1546" y="1574"/>
                    <a:pt x="1555" y="1648"/>
                  </a:cubicBezTo>
                  <a:cubicBezTo>
                    <a:pt x="1398" y="1787"/>
                    <a:pt x="1185" y="1870"/>
                    <a:pt x="954" y="1870"/>
                  </a:cubicBezTo>
                  <a:cubicBezTo>
                    <a:pt x="917" y="1870"/>
                    <a:pt x="870" y="1870"/>
                    <a:pt x="833" y="1861"/>
                  </a:cubicBezTo>
                  <a:cubicBezTo>
                    <a:pt x="889" y="1824"/>
                    <a:pt x="972" y="1824"/>
                    <a:pt x="1000" y="1750"/>
                  </a:cubicBezTo>
                  <a:cubicBezTo>
                    <a:pt x="1018" y="1750"/>
                    <a:pt x="1037" y="1731"/>
                    <a:pt x="1065" y="1731"/>
                  </a:cubicBezTo>
                  <a:cubicBezTo>
                    <a:pt x="1083" y="1722"/>
                    <a:pt x="1102" y="1694"/>
                    <a:pt x="1102" y="1657"/>
                  </a:cubicBezTo>
                  <a:cubicBezTo>
                    <a:pt x="1120" y="1629"/>
                    <a:pt x="1157" y="1629"/>
                    <a:pt x="1157" y="1583"/>
                  </a:cubicBezTo>
                  <a:cubicBezTo>
                    <a:pt x="1111" y="1555"/>
                    <a:pt x="1037" y="1546"/>
                    <a:pt x="981" y="1527"/>
                  </a:cubicBezTo>
                  <a:cubicBezTo>
                    <a:pt x="972" y="1444"/>
                    <a:pt x="861" y="1472"/>
                    <a:pt x="833" y="1416"/>
                  </a:cubicBezTo>
                  <a:cubicBezTo>
                    <a:pt x="787" y="1426"/>
                    <a:pt x="759" y="1398"/>
                    <a:pt x="722" y="1389"/>
                  </a:cubicBezTo>
                  <a:cubicBezTo>
                    <a:pt x="704" y="1398"/>
                    <a:pt x="685" y="1416"/>
                    <a:pt x="657" y="1426"/>
                  </a:cubicBezTo>
                  <a:cubicBezTo>
                    <a:pt x="648" y="1407"/>
                    <a:pt x="602" y="1426"/>
                    <a:pt x="593" y="1407"/>
                  </a:cubicBezTo>
                  <a:cubicBezTo>
                    <a:pt x="611" y="1352"/>
                    <a:pt x="583" y="1342"/>
                    <a:pt x="546" y="1342"/>
                  </a:cubicBezTo>
                  <a:cubicBezTo>
                    <a:pt x="537" y="1315"/>
                    <a:pt x="546" y="1305"/>
                    <a:pt x="546" y="1287"/>
                  </a:cubicBezTo>
                  <a:cubicBezTo>
                    <a:pt x="546" y="1278"/>
                    <a:pt x="528" y="1278"/>
                    <a:pt x="519" y="1278"/>
                  </a:cubicBezTo>
                  <a:cubicBezTo>
                    <a:pt x="500" y="1287"/>
                    <a:pt x="500" y="1305"/>
                    <a:pt x="491" y="1305"/>
                  </a:cubicBezTo>
                  <a:cubicBezTo>
                    <a:pt x="482" y="1305"/>
                    <a:pt x="472" y="1305"/>
                    <a:pt x="463" y="1305"/>
                  </a:cubicBezTo>
                  <a:cubicBezTo>
                    <a:pt x="435" y="1296"/>
                    <a:pt x="417" y="1194"/>
                    <a:pt x="463" y="1176"/>
                  </a:cubicBezTo>
                  <a:cubicBezTo>
                    <a:pt x="509" y="1194"/>
                    <a:pt x="519" y="1166"/>
                    <a:pt x="574" y="1176"/>
                  </a:cubicBezTo>
                  <a:cubicBezTo>
                    <a:pt x="593" y="1194"/>
                    <a:pt x="583" y="1241"/>
                    <a:pt x="620" y="1241"/>
                  </a:cubicBezTo>
                  <a:cubicBezTo>
                    <a:pt x="639" y="1213"/>
                    <a:pt x="602" y="1185"/>
                    <a:pt x="602" y="1166"/>
                  </a:cubicBezTo>
                  <a:cubicBezTo>
                    <a:pt x="611" y="1139"/>
                    <a:pt x="648" y="1139"/>
                    <a:pt x="657" y="1111"/>
                  </a:cubicBezTo>
                  <a:cubicBezTo>
                    <a:pt x="685" y="1083"/>
                    <a:pt x="676" y="1055"/>
                    <a:pt x="685" y="1028"/>
                  </a:cubicBezTo>
                  <a:cubicBezTo>
                    <a:pt x="704" y="1018"/>
                    <a:pt x="713" y="1009"/>
                    <a:pt x="731" y="1009"/>
                  </a:cubicBezTo>
                  <a:cubicBezTo>
                    <a:pt x="731" y="1000"/>
                    <a:pt x="731" y="991"/>
                    <a:pt x="731" y="981"/>
                  </a:cubicBezTo>
                  <a:cubicBezTo>
                    <a:pt x="741" y="963"/>
                    <a:pt x="768" y="954"/>
                    <a:pt x="778" y="944"/>
                  </a:cubicBezTo>
                  <a:cubicBezTo>
                    <a:pt x="806" y="954"/>
                    <a:pt x="768" y="963"/>
                    <a:pt x="778" y="972"/>
                  </a:cubicBezTo>
                  <a:cubicBezTo>
                    <a:pt x="815" y="963"/>
                    <a:pt x="852" y="954"/>
                    <a:pt x="861" y="926"/>
                  </a:cubicBezTo>
                  <a:cubicBezTo>
                    <a:pt x="870" y="926"/>
                    <a:pt x="880" y="926"/>
                    <a:pt x="889" y="926"/>
                  </a:cubicBezTo>
                  <a:cubicBezTo>
                    <a:pt x="898" y="935"/>
                    <a:pt x="898" y="935"/>
                    <a:pt x="898" y="944"/>
                  </a:cubicBezTo>
                  <a:cubicBezTo>
                    <a:pt x="898" y="944"/>
                    <a:pt x="898" y="944"/>
                    <a:pt x="898" y="944"/>
                  </a:cubicBezTo>
                  <a:cubicBezTo>
                    <a:pt x="889" y="944"/>
                    <a:pt x="880" y="944"/>
                    <a:pt x="889" y="954"/>
                  </a:cubicBezTo>
                  <a:cubicBezTo>
                    <a:pt x="898" y="972"/>
                    <a:pt x="907" y="1000"/>
                    <a:pt x="917" y="1018"/>
                  </a:cubicBezTo>
                  <a:cubicBezTo>
                    <a:pt x="926" y="1018"/>
                    <a:pt x="935" y="1009"/>
                    <a:pt x="935" y="1009"/>
                  </a:cubicBezTo>
                  <a:cubicBezTo>
                    <a:pt x="935" y="1018"/>
                    <a:pt x="935" y="1028"/>
                    <a:pt x="935" y="1037"/>
                  </a:cubicBezTo>
                  <a:cubicBezTo>
                    <a:pt x="926" y="1037"/>
                    <a:pt x="926" y="1037"/>
                    <a:pt x="917" y="1037"/>
                  </a:cubicBezTo>
                  <a:cubicBezTo>
                    <a:pt x="917" y="1046"/>
                    <a:pt x="917" y="1055"/>
                    <a:pt x="917" y="1065"/>
                  </a:cubicBezTo>
                  <a:cubicBezTo>
                    <a:pt x="935" y="1074"/>
                    <a:pt x="954" y="1065"/>
                    <a:pt x="963" y="1055"/>
                  </a:cubicBezTo>
                  <a:cubicBezTo>
                    <a:pt x="981" y="1083"/>
                    <a:pt x="1018" y="1120"/>
                    <a:pt x="1055" y="1120"/>
                  </a:cubicBezTo>
                  <a:cubicBezTo>
                    <a:pt x="1065" y="1102"/>
                    <a:pt x="1028" y="1092"/>
                    <a:pt x="1037" y="1083"/>
                  </a:cubicBezTo>
                  <a:cubicBezTo>
                    <a:pt x="1055" y="1083"/>
                    <a:pt x="1055" y="1092"/>
                    <a:pt x="1074" y="1092"/>
                  </a:cubicBezTo>
                  <a:cubicBezTo>
                    <a:pt x="1102" y="1046"/>
                    <a:pt x="1028" y="1046"/>
                    <a:pt x="1046" y="1009"/>
                  </a:cubicBezTo>
                  <a:cubicBezTo>
                    <a:pt x="1065" y="1009"/>
                    <a:pt x="1065" y="1046"/>
                    <a:pt x="1083" y="1037"/>
                  </a:cubicBezTo>
                  <a:cubicBezTo>
                    <a:pt x="1102" y="1028"/>
                    <a:pt x="1111" y="1009"/>
                    <a:pt x="1111" y="991"/>
                  </a:cubicBezTo>
                  <a:cubicBezTo>
                    <a:pt x="1083" y="981"/>
                    <a:pt x="1074" y="954"/>
                    <a:pt x="1046" y="944"/>
                  </a:cubicBezTo>
                  <a:cubicBezTo>
                    <a:pt x="1065" y="944"/>
                    <a:pt x="1055" y="926"/>
                    <a:pt x="1055" y="907"/>
                  </a:cubicBezTo>
                  <a:cubicBezTo>
                    <a:pt x="1028" y="870"/>
                    <a:pt x="963" y="870"/>
                    <a:pt x="954" y="806"/>
                  </a:cubicBezTo>
                  <a:cubicBezTo>
                    <a:pt x="944" y="806"/>
                    <a:pt x="926" y="806"/>
                    <a:pt x="917" y="806"/>
                  </a:cubicBezTo>
                  <a:cubicBezTo>
                    <a:pt x="907" y="787"/>
                    <a:pt x="898" y="769"/>
                    <a:pt x="889" y="750"/>
                  </a:cubicBezTo>
                  <a:cubicBezTo>
                    <a:pt x="815" y="750"/>
                    <a:pt x="852" y="657"/>
                    <a:pt x="796" y="630"/>
                  </a:cubicBezTo>
                  <a:cubicBezTo>
                    <a:pt x="787" y="648"/>
                    <a:pt x="787" y="667"/>
                    <a:pt x="778" y="676"/>
                  </a:cubicBezTo>
                  <a:cubicBezTo>
                    <a:pt x="759" y="676"/>
                    <a:pt x="759" y="667"/>
                    <a:pt x="741" y="667"/>
                  </a:cubicBezTo>
                  <a:cubicBezTo>
                    <a:pt x="768" y="620"/>
                    <a:pt x="713" y="574"/>
                    <a:pt x="648" y="583"/>
                  </a:cubicBezTo>
                  <a:cubicBezTo>
                    <a:pt x="648" y="620"/>
                    <a:pt x="657" y="657"/>
                    <a:pt x="639" y="667"/>
                  </a:cubicBezTo>
                  <a:cubicBezTo>
                    <a:pt x="657" y="704"/>
                    <a:pt x="657" y="750"/>
                    <a:pt x="620" y="769"/>
                  </a:cubicBezTo>
                  <a:cubicBezTo>
                    <a:pt x="620" y="787"/>
                    <a:pt x="639" y="806"/>
                    <a:pt x="630" y="824"/>
                  </a:cubicBezTo>
                  <a:cubicBezTo>
                    <a:pt x="602" y="833"/>
                    <a:pt x="593" y="796"/>
                    <a:pt x="593" y="759"/>
                  </a:cubicBezTo>
                  <a:cubicBezTo>
                    <a:pt x="556" y="741"/>
                    <a:pt x="491" y="722"/>
                    <a:pt x="463" y="676"/>
                  </a:cubicBezTo>
                  <a:cubicBezTo>
                    <a:pt x="463" y="602"/>
                    <a:pt x="528" y="583"/>
                    <a:pt x="556" y="537"/>
                  </a:cubicBezTo>
                  <a:cubicBezTo>
                    <a:pt x="565" y="528"/>
                    <a:pt x="556" y="556"/>
                    <a:pt x="546" y="565"/>
                  </a:cubicBezTo>
                  <a:cubicBezTo>
                    <a:pt x="565" y="593"/>
                    <a:pt x="602" y="556"/>
                    <a:pt x="620" y="565"/>
                  </a:cubicBezTo>
                  <a:cubicBezTo>
                    <a:pt x="602" y="528"/>
                    <a:pt x="583" y="491"/>
                    <a:pt x="630" y="472"/>
                  </a:cubicBezTo>
                  <a:cubicBezTo>
                    <a:pt x="620" y="463"/>
                    <a:pt x="620" y="426"/>
                    <a:pt x="630" y="417"/>
                  </a:cubicBezTo>
                  <a:cubicBezTo>
                    <a:pt x="620" y="408"/>
                    <a:pt x="602" y="408"/>
                    <a:pt x="593" y="408"/>
                  </a:cubicBezTo>
                  <a:cubicBezTo>
                    <a:pt x="574" y="426"/>
                    <a:pt x="574" y="454"/>
                    <a:pt x="556" y="463"/>
                  </a:cubicBezTo>
                  <a:cubicBezTo>
                    <a:pt x="556" y="445"/>
                    <a:pt x="565" y="435"/>
                    <a:pt x="556" y="426"/>
                  </a:cubicBezTo>
                  <a:cubicBezTo>
                    <a:pt x="546" y="435"/>
                    <a:pt x="546" y="435"/>
                    <a:pt x="546" y="426"/>
                  </a:cubicBezTo>
                  <a:cubicBezTo>
                    <a:pt x="537" y="426"/>
                    <a:pt x="537" y="435"/>
                    <a:pt x="537" y="445"/>
                  </a:cubicBezTo>
                  <a:cubicBezTo>
                    <a:pt x="509" y="417"/>
                    <a:pt x="528" y="389"/>
                    <a:pt x="509" y="361"/>
                  </a:cubicBezTo>
                  <a:cubicBezTo>
                    <a:pt x="509" y="371"/>
                    <a:pt x="500" y="371"/>
                    <a:pt x="500" y="361"/>
                  </a:cubicBezTo>
                  <a:cubicBezTo>
                    <a:pt x="482" y="361"/>
                    <a:pt x="463" y="417"/>
                    <a:pt x="491" y="426"/>
                  </a:cubicBezTo>
                  <a:cubicBezTo>
                    <a:pt x="482" y="435"/>
                    <a:pt x="463" y="426"/>
                    <a:pt x="463" y="426"/>
                  </a:cubicBezTo>
                  <a:cubicBezTo>
                    <a:pt x="445" y="435"/>
                    <a:pt x="445" y="463"/>
                    <a:pt x="426" y="482"/>
                  </a:cubicBezTo>
                  <a:cubicBezTo>
                    <a:pt x="417" y="482"/>
                    <a:pt x="398" y="472"/>
                    <a:pt x="398" y="472"/>
                  </a:cubicBezTo>
                  <a:cubicBezTo>
                    <a:pt x="417" y="463"/>
                    <a:pt x="426" y="445"/>
                    <a:pt x="435" y="417"/>
                  </a:cubicBezTo>
                  <a:cubicBezTo>
                    <a:pt x="435" y="408"/>
                    <a:pt x="417" y="408"/>
                    <a:pt x="408" y="398"/>
                  </a:cubicBezTo>
                  <a:cubicBezTo>
                    <a:pt x="408" y="361"/>
                    <a:pt x="426" y="361"/>
                    <a:pt x="426" y="333"/>
                  </a:cubicBezTo>
                  <a:cubicBezTo>
                    <a:pt x="398" y="324"/>
                    <a:pt x="389" y="352"/>
                    <a:pt x="389" y="380"/>
                  </a:cubicBezTo>
                  <a:cubicBezTo>
                    <a:pt x="361" y="389"/>
                    <a:pt x="352" y="352"/>
                    <a:pt x="333" y="352"/>
                  </a:cubicBezTo>
                  <a:cubicBezTo>
                    <a:pt x="287" y="343"/>
                    <a:pt x="269" y="389"/>
                    <a:pt x="259" y="435"/>
                  </a:cubicBezTo>
                  <a:cubicBezTo>
                    <a:pt x="278" y="435"/>
                    <a:pt x="287" y="426"/>
                    <a:pt x="287" y="417"/>
                  </a:cubicBezTo>
                  <a:cubicBezTo>
                    <a:pt x="306" y="435"/>
                    <a:pt x="306" y="445"/>
                    <a:pt x="333" y="435"/>
                  </a:cubicBezTo>
                  <a:cubicBezTo>
                    <a:pt x="333" y="445"/>
                    <a:pt x="296" y="435"/>
                    <a:pt x="296" y="454"/>
                  </a:cubicBezTo>
                  <a:cubicBezTo>
                    <a:pt x="315" y="472"/>
                    <a:pt x="333" y="491"/>
                    <a:pt x="352" y="482"/>
                  </a:cubicBezTo>
                  <a:cubicBezTo>
                    <a:pt x="352" y="482"/>
                    <a:pt x="361" y="491"/>
                    <a:pt x="361" y="500"/>
                  </a:cubicBezTo>
                  <a:cubicBezTo>
                    <a:pt x="343" y="491"/>
                    <a:pt x="324" y="491"/>
                    <a:pt x="306" y="500"/>
                  </a:cubicBezTo>
                  <a:cubicBezTo>
                    <a:pt x="306" y="491"/>
                    <a:pt x="315" y="491"/>
                    <a:pt x="315" y="482"/>
                  </a:cubicBezTo>
                  <a:cubicBezTo>
                    <a:pt x="269" y="463"/>
                    <a:pt x="195" y="472"/>
                    <a:pt x="185" y="519"/>
                  </a:cubicBezTo>
                  <a:cubicBezTo>
                    <a:pt x="176" y="519"/>
                    <a:pt x="167" y="519"/>
                    <a:pt x="158" y="519"/>
                  </a:cubicBezTo>
                  <a:cubicBezTo>
                    <a:pt x="250" y="352"/>
                    <a:pt x="398" y="213"/>
                    <a:pt x="574" y="139"/>
                  </a:cubicBezTo>
                  <a:cubicBezTo>
                    <a:pt x="556" y="158"/>
                    <a:pt x="556" y="185"/>
                    <a:pt x="593" y="185"/>
                  </a:cubicBezTo>
                  <a:cubicBezTo>
                    <a:pt x="602" y="204"/>
                    <a:pt x="583" y="204"/>
                    <a:pt x="583" y="213"/>
                  </a:cubicBezTo>
                  <a:cubicBezTo>
                    <a:pt x="611" y="241"/>
                    <a:pt x="657" y="213"/>
                    <a:pt x="685" y="213"/>
                  </a:cubicBezTo>
                  <a:cubicBezTo>
                    <a:pt x="694" y="204"/>
                    <a:pt x="685" y="195"/>
                    <a:pt x="694" y="176"/>
                  </a:cubicBezTo>
                  <a:cubicBezTo>
                    <a:pt x="722" y="167"/>
                    <a:pt x="731" y="139"/>
                    <a:pt x="750" y="121"/>
                  </a:cubicBezTo>
                  <a:cubicBezTo>
                    <a:pt x="768" y="102"/>
                    <a:pt x="806" y="102"/>
                    <a:pt x="815" y="65"/>
                  </a:cubicBezTo>
                  <a:cubicBezTo>
                    <a:pt x="833" y="65"/>
                    <a:pt x="843" y="56"/>
                    <a:pt x="861" y="65"/>
                  </a:cubicBezTo>
                  <a:cubicBezTo>
                    <a:pt x="852" y="74"/>
                    <a:pt x="824" y="74"/>
                    <a:pt x="815" y="93"/>
                  </a:cubicBezTo>
                  <a:cubicBezTo>
                    <a:pt x="806" y="102"/>
                    <a:pt x="824" y="93"/>
                    <a:pt x="824" y="102"/>
                  </a:cubicBezTo>
                  <a:cubicBezTo>
                    <a:pt x="815" y="121"/>
                    <a:pt x="768" y="121"/>
                    <a:pt x="750" y="139"/>
                  </a:cubicBezTo>
                  <a:cubicBezTo>
                    <a:pt x="750" y="148"/>
                    <a:pt x="750" y="148"/>
                    <a:pt x="750" y="158"/>
                  </a:cubicBezTo>
                  <a:cubicBezTo>
                    <a:pt x="759" y="176"/>
                    <a:pt x="806" y="148"/>
                    <a:pt x="815" y="167"/>
                  </a:cubicBezTo>
                  <a:cubicBezTo>
                    <a:pt x="787" y="176"/>
                    <a:pt x="768" y="158"/>
                    <a:pt x="759" y="176"/>
                  </a:cubicBezTo>
                  <a:cubicBezTo>
                    <a:pt x="759" y="195"/>
                    <a:pt x="778" y="185"/>
                    <a:pt x="778" y="213"/>
                  </a:cubicBezTo>
                  <a:cubicBezTo>
                    <a:pt x="880" y="176"/>
                    <a:pt x="935" y="269"/>
                    <a:pt x="907" y="333"/>
                  </a:cubicBezTo>
                  <a:cubicBezTo>
                    <a:pt x="926" y="352"/>
                    <a:pt x="935" y="333"/>
                    <a:pt x="954" y="333"/>
                  </a:cubicBezTo>
                  <a:cubicBezTo>
                    <a:pt x="954" y="343"/>
                    <a:pt x="954" y="352"/>
                    <a:pt x="963" y="352"/>
                  </a:cubicBezTo>
                  <a:cubicBezTo>
                    <a:pt x="963" y="361"/>
                    <a:pt x="935" y="343"/>
                    <a:pt x="926" y="361"/>
                  </a:cubicBezTo>
                  <a:cubicBezTo>
                    <a:pt x="926" y="380"/>
                    <a:pt x="926" y="389"/>
                    <a:pt x="935" y="398"/>
                  </a:cubicBezTo>
                  <a:cubicBezTo>
                    <a:pt x="963" y="408"/>
                    <a:pt x="963" y="389"/>
                    <a:pt x="972" y="389"/>
                  </a:cubicBezTo>
                  <a:cubicBezTo>
                    <a:pt x="972" y="417"/>
                    <a:pt x="944" y="408"/>
                    <a:pt x="935" y="426"/>
                  </a:cubicBezTo>
                  <a:cubicBezTo>
                    <a:pt x="926" y="472"/>
                    <a:pt x="954" y="491"/>
                    <a:pt x="954" y="528"/>
                  </a:cubicBezTo>
                  <a:cubicBezTo>
                    <a:pt x="963" y="537"/>
                    <a:pt x="963" y="528"/>
                    <a:pt x="972" y="528"/>
                  </a:cubicBezTo>
                  <a:cubicBezTo>
                    <a:pt x="954" y="583"/>
                    <a:pt x="1018" y="630"/>
                    <a:pt x="1055" y="639"/>
                  </a:cubicBezTo>
                  <a:cubicBezTo>
                    <a:pt x="1092" y="630"/>
                    <a:pt x="1074" y="574"/>
                    <a:pt x="1092" y="556"/>
                  </a:cubicBezTo>
                  <a:cubicBezTo>
                    <a:pt x="1092" y="528"/>
                    <a:pt x="1102" y="519"/>
                    <a:pt x="1111" y="500"/>
                  </a:cubicBezTo>
                  <a:cubicBezTo>
                    <a:pt x="1148" y="500"/>
                    <a:pt x="1176" y="482"/>
                    <a:pt x="1185" y="445"/>
                  </a:cubicBezTo>
                  <a:cubicBezTo>
                    <a:pt x="1231" y="435"/>
                    <a:pt x="1296" y="426"/>
                    <a:pt x="1305" y="389"/>
                  </a:cubicBezTo>
                  <a:cubicBezTo>
                    <a:pt x="1305" y="361"/>
                    <a:pt x="1278" y="343"/>
                    <a:pt x="1287" y="306"/>
                  </a:cubicBezTo>
                  <a:cubicBezTo>
                    <a:pt x="1296" y="306"/>
                    <a:pt x="1296" y="287"/>
                    <a:pt x="1305" y="278"/>
                  </a:cubicBezTo>
                  <a:cubicBezTo>
                    <a:pt x="1305" y="269"/>
                    <a:pt x="1305" y="269"/>
                    <a:pt x="1296" y="259"/>
                  </a:cubicBezTo>
                  <a:cubicBezTo>
                    <a:pt x="1305" y="250"/>
                    <a:pt x="1305" y="278"/>
                    <a:pt x="1315" y="269"/>
                  </a:cubicBezTo>
                  <a:cubicBezTo>
                    <a:pt x="1324" y="259"/>
                    <a:pt x="1324" y="259"/>
                    <a:pt x="1324" y="259"/>
                  </a:cubicBezTo>
                  <a:cubicBezTo>
                    <a:pt x="1315" y="241"/>
                    <a:pt x="1287" y="232"/>
                    <a:pt x="1278" y="213"/>
                  </a:cubicBezTo>
                  <a:cubicBezTo>
                    <a:pt x="1278" y="204"/>
                    <a:pt x="1296" y="213"/>
                    <a:pt x="1305" y="204"/>
                  </a:cubicBezTo>
                  <a:cubicBezTo>
                    <a:pt x="1296" y="185"/>
                    <a:pt x="1278" y="185"/>
                    <a:pt x="1268" y="167"/>
                  </a:cubicBezTo>
                  <a:cubicBezTo>
                    <a:pt x="1259" y="139"/>
                    <a:pt x="1287" y="130"/>
                    <a:pt x="1287" y="111"/>
                  </a:cubicBezTo>
                  <a:cubicBezTo>
                    <a:pt x="1370" y="139"/>
                    <a:pt x="1444" y="185"/>
                    <a:pt x="1509" y="232"/>
                  </a:cubicBezTo>
                  <a:cubicBezTo>
                    <a:pt x="1527" y="259"/>
                    <a:pt x="1555" y="278"/>
                    <a:pt x="1574" y="296"/>
                  </a:cubicBezTo>
                  <a:cubicBezTo>
                    <a:pt x="1574" y="287"/>
                    <a:pt x="1574" y="287"/>
                    <a:pt x="1574" y="287"/>
                  </a:cubicBezTo>
                  <a:cubicBezTo>
                    <a:pt x="1657" y="361"/>
                    <a:pt x="1722" y="454"/>
                    <a:pt x="1777" y="556"/>
                  </a:cubicBezTo>
                  <a:cubicBezTo>
                    <a:pt x="1750" y="519"/>
                    <a:pt x="1731" y="482"/>
                    <a:pt x="1685" y="463"/>
                  </a:cubicBezTo>
                  <a:close/>
                  <a:moveTo>
                    <a:pt x="65" y="787"/>
                  </a:moveTo>
                  <a:cubicBezTo>
                    <a:pt x="74" y="759"/>
                    <a:pt x="74" y="722"/>
                    <a:pt x="111" y="713"/>
                  </a:cubicBezTo>
                  <a:cubicBezTo>
                    <a:pt x="130" y="741"/>
                    <a:pt x="121" y="787"/>
                    <a:pt x="148" y="796"/>
                  </a:cubicBezTo>
                  <a:cubicBezTo>
                    <a:pt x="148" y="815"/>
                    <a:pt x="158" y="824"/>
                    <a:pt x="167" y="843"/>
                  </a:cubicBezTo>
                  <a:cubicBezTo>
                    <a:pt x="167" y="852"/>
                    <a:pt x="167" y="861"/>
                    <a:pt x="167" y="870"/>
                  </a:cubicBezTo>
                  <a:cubicBezTo>
                    <a:pt x="176" y="889"/>
                    <a:pt x="185" y="917"/>
                    <a:pt x="195" y="926"/>
                  </a:cubicBezTo>
                  <a:cubicBezTo>
                    <a:pt x="158" y="1018"/>
                    <a:pt x="213" y="1065"/>
                    <a:pt x="241" y="1120"/>
                  </a:cubicBezTo>
                  <a:cubicBezTo>
                    <a:pt x="269" y="1166"/>
                    <a:pt x="278" y="1241"/>
                    <a:pt x="324" y="1250"/>
                  </a:cubicBezTo>
                  <a:cubicBezTo>
                    <a:pt x="324" y="1213"/>
                    <a:pt x="287" y="1185"/>
                    <a:pt x="278" y="1157"/>
                  </a:cubicBezTo>
                  <a:cubicBezTo>
                    <a:pt x="343" y="1204"/>
                    <a:pt x="352" y="1342"/>
                    <a:pt x="472" y="1342"/>
                  </a:cubicBezTo>
                  <a:cubicBezTo>
                    <a:pt x="491" y="1361"/>
                    <a:pt x="528" y="1370"/>
                    <a:pt x="546" y="1389"/>
                  </a:cubicBezTo>
                  <a:cubicBezTo>
                    <a:pt x="565" y="1426"/>
                    <a:pt x="602" y="1444"/>
                    <a:pt x="648" y="1444"/>
                  </a:cubicBezTo>
                  <a:cubicBezTo>
                    <a:pt x="676" y="1490"/>
                    <a:pt x="620" y="1509"/>
                    <a:pt x="630" y="1564"/>
                  </a:cubicBezTo>
                  <a:cubicBezTo>
                    <a:pt x="639" y="1611"/>
                    <a:pt x="722" y="1676"/>
                    <a:pt x="759" y="1694"/>
                  </a:cubicBezTo>
                  <a:cubicBezTo>
                    <a:pt x="768" y="1768"/>
                    <a:pt x="750" y="1814"/>
                    <a:pt x="759" y="1851"/>
                  </a:cubicBezTo>
                  <a:cubicBezTo>
                    <a:pt x="352" y="1759"/>
                    <a:pt x="47" y="1398"/>
                    <a:pt x="47" y="963"/>
                  </a:cubicBezTo>
                  <a:cubicBezTo>
                    <a:pt x="47" y="898"/>
                    <a:pt x="47" y="843"/>
                    <a:pt x="65" y="787"/>
                  </a:cubicBezTo>
                  <a:close/>
                  <a:moveTo>
                    <a:pt x="741" y="889"/>
                  </a:moveTo>
                  <a:cubicBezTo>
                    <a:pt x="750" y="889"/>
                    <a:pt x="731" y="907"/>
                    <a:pt x="731" y="907"/>
                  </a:cubicBezTo>
                  <a:cubicBezTo>
                    <a:pt x="722" y="907"/>
                    <a:pt x="741" y="898"/>
                    <a:pt x="741" y="889"/>
                  </a:cubicBezTo>
                  <a:close/>
                  <a:moveTo>
                    <a:pt x="926" y="917"/>
                  </a:moveTo>
                  <a:cubicBezTo>
                    <a:pt x="926" y="917"/>
                    <a:pt x="926" y="917"/>
                    <a:pt x="926" y="926"/>
                  </a:cubicBezTo>
                  <a:cubicBezTo>
                    <a:pt x="926" y="926"/>
                    <a:pt x="926" y="926"/>
                    <a:pt x="917" y="926"/>
                  </a:cubicBezTo>
                  <a:cubicBezTo>
                    <a:pt x="917" y="917"/>
                    <a:pt x="917" y="917"/>
                    <a:pt x="917" y="917"/>
                  </a:cubicBezTo>
                  <a:cubicBezTo>
                    <a:pt x="917" y="917"/>
                    <a:pt x="917" y="917"/>
                    <a:pt x="926" y="917"/>
                  </a:cubicBezTo>
                  <a:close/>
                  <a:moveTo>
                    <a:pt x="824" y="898"/>
                  </a:moveTo>
                  <a:cubicBezTo>
                    <a:pt x="824" y="898"/>
                    <a:pt x="815" y="898"/>
                    <a:pt x="815" y="907"/>
                  </a:cubicBezTo>
                  <a:cubicBezTo>
                    <a:pt x="806" y="907"/>
                    <a:pt x="806" y="907"/>
                    <a:pt x="806" y="907"/>
                  </a:cubicBezTo>
                  <a:cubicBezTo>
                    <a:pt x="796" y="889"/>
                    <a:pt x="815" y="870"/>
                    <a:pt x="796" y="861"/>
                  </a:cubicBezTo>
                  <a:cubicBezTo>
                    <a:pt x="768" y="861"/>
                    <a:pt x="768" y="880"/>
                    <a:pt x="741" y="889"/>
                  </a:cubicBezTo>
                  <a:cubicBezTo>
                    <a:pt x="750" y="861"/>
                    <a:pt x="778" y="861"/>
                    <a:pt x="796" y="852"/>
                  </a:cubicBezTo>
                  <a:cubicBezTo>
                    <a:pt x="796" y="861"/>
                    <a:pt x="806" y="861"/>
                    <a:pt x="806" y="870"/>
                  </a:cubicBezTo>
                  <a:cubicBezTo>
                    <a:pt x="806" y="880"/>
                    <a:pt x="806" y="880"/>
                    <a:pt x="806" y="880"/>
                  </a:cubicBezTo>
                  <a:cubicBezTo>
                    <a:pt x="806" y="889"/>
                    <a:pt x="824" y="880"/>
                    <a:pt x="824" y="898"/>
                  </a:cubicBezTo>
                  <a:close/>
                  <a:moveTo>
                    <a:pt x="1213" y="84"/>
                  </a:moveTo>
                  <a:cubicBezTo>
                    <a:pt x="1222" y="84"/>
                    <a:pt x="1222" y="84"/>
                    <a:pt x="1222" y="84"/>
                  </a:cubicBezTo>
                  <a:cubicBezTo>
                    <a:pt x="1222" y="93"/>
                    <a:pt x="1222" y="93"/>
                    <a:pt x="1222" y="93"/>
                  </a:cubicBezTo>
                  <a:cubicBezTo>
                    <a:pt x="1213" y="93"/>
                    <a:pt x="1213" y="84"/>
                    <a:pt x="1213" y="84"/>
                  </a:cubicBezTo>
                  <a:close/>
                  <a:moveTo>
                    <a:pt x="1185" y="74"/>
                  </a:moveTo>
                  <a:cubicBezTo>
                    <a:pt x="1185" y="74"/>
                    <a:pt x="1185" y="74"/>
                    <a:pt x="1185" y="74"/>
                  </a:cubicBezTo>
                  <a:cubicBezTo>
                    <a:pt x="1185" y="74"/>
                    <a:pt x="1185" y="74"/>
                    <a:pt x="1176" y="74"/>
                  </a:cubicBezTo>
                  <a:cubicBezTo>
                    <a:pt x="1185" y="74"/>
                    <a:pt x="1185" y="74"/>
                    <a:pt x="1185" y="74"/>
                  </a:cubicBezTo>
                  <a:close/>
                  <a:moveTo>
                    <a:pt x="630" y="111"/>
                  </a:moveTo>
                  <a:cubicBezTo>
                    <a:pt x="630" y="111"/>
                    <a:pt x="630" y="111"/>
                    <a:pt x="630" y="111"/>
                  </a:cubicBezTo>
                  <a:cubicBezTo>
                    <a:pt x="620" y="111"/>
                    <a:pt x="620" y="111"/>
                    <a:pt x="620" y="111"/>
                  </a:cubicBezTo>
                  <a:cubicBezTo>
                    <a:pt x="620" y="111"/>
                    <a:pt x="620" y="111"/>
                    <a:pt x="630" y="1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nvGrpSpPr>
          <p:cNvPr id="85" name="Group 84"/>
          <p:cNvGrpSpPr/>
          <p:nvPr/>
        </p:nvGrpSpPr>
        <p:grpSpPr>
          <a:xfrm>
            <a:off x="8280639" y="3560992"/>
            <a:ext cx="3136670" cy="2825753"/>
            <a:chOff x="788813" y="3631933"/>
            <a:chExt cx="3200400" cy="2883166"/>
          </a:xfrm>
        </p:grpSpPr>
        <p:sp>
          <p:nvSpPr>
            <p:cNvPr id="86" name="Rectangle 85"/>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268857" rIns="179238" rtlCol="0" anchor="t" anchorCtr="0"/>
            <a:lstStyle/>
            <a:p>
              <a:pPr marL="112014" defTabSz="914040">
                <a:defRPr/>
              </a:pPr>
              <a:r>
                <a:rPr lang="en-US" sz="2352"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Mobilize mission-critical systems</a:t>
              </a:r>
            </a:p>
          </p:txBody>
        </p:sp>
        <p:sp>
          <p:nvSpPr>
            <p:cNvPr id="87" name="Rectangle 86"/>
            <p:cNvSpPr/>
            <p:nvPr/>
          </p:nvSpPr>
          <p:spPr>
            <a:xfrm>
              <a:off x="788813" y="4904624"/>
              <a:ext cx="3200400" cy="1200329"/>
            </a:xfrm>
            <a:prstGeom prst="rect">
              <a:avLst/>
            </a:prstGeom>
          </p:spPr>
          <p:txBody>
            <a:bodyPr wrap="square" lIns="179238" rIns="179238">
              <a:spAutoFit/>
            </a:bodyPr>
            <a:lstStyle/>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SharePoint apps</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Time and expense tracking</a:t>
              </a:r>
            </a:p>
            <a:p>
              <a:pPr marL="336044" indent="-224030" defTabSz="914040">
                <a:buFont typeface="Arial" panose="020B0604020202020204" pitchFamily="34" charset="0"/>
                <a:buChar char="•"/>
                <a:defRPr/>
              </a:pPr>
              <a:r>
                <a:rPr lang="en-US" sz="1764" kern="0" dirty="0">
                  <a:gradFill>
                    <a:gsLst>
                      <a:gs pos="97297">
                        <a:srgbClr val="505050"/>
                      </a:gs>
                      <a:gs pos="85135">
                        <a:srgbClr val="505050"/>
                      </a:gs>
                    </a:gsLst>
                    <a:lin ang="5400000" scaled="0"/>
                  </a:gradFill>
                  <a:latin typeface="Segoe UI"/>
                  <a:cs typeface="Segoe UI Light" panose="020B0502040204020203" pitchFamily="34" charset="0"/>
                </a:rPr>
                <a:t>ERP and CRM systems</a:t>
              </a:r>
            </a:p>
          </p:txBody>
        </p:sp>
        <p:cxnSp>
          <p:nvCxnSpPr>
            <p:cNvPr id="88" name="Straight Connector 87"/>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7907280" y="3187630"/>
            <a:ext cx="746719" cy="746720"/>
            <a:chOff x="7912547" y="2732953"/>
            <a:chExt cx="761891" cy="761892"/>
          </a:xfrm>
        </p:grpSpPr>
        <p:sp>
          <p:nvSpPr>
            <p:cNvPr id="90" name="Oval 89"/>
            <p:cNvSpPr/>
            <p:nvPr/>
          </p:nvSpPr>
          <p:spPr bwMode="auto">
            <a:xfrm>
              <a:off x="791254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93" name="Group 25"/>
            <p:cNvGrpSpPr>
              <a:grpSpLocks noChangeAspect="1"/>
            </p:cNvGrpSpPr>
            <p:nvPr/>
          </p:nvGrpSpPr>
          <p:grpSpPr bwMode="auto">
            <a:xfrm>
              <a:off x="8180765" y="2935993"/>
              <a:ext cx="234574" cy="355812"/>
              <a:chOff x="3828" y="2068"/>
              <a:chExt cx="178" cy="270"/>
            </a:xfrm>
          </p:grpSpPr>
          <p:sp>
            <p:nvSpPr>
              <p:cNvPr id="95" name="Rectangle 26"/>
              <p:cNvSpPr>
                <a:spLocks noChangeArrowheads="1"/>
              </p:cNvSpPr>
              <p:nvPr/>
            </p:nvSpPr>
            <p:spPr bwMode="auto">
              <a:xfrm>
                <a:off x="3828" y="2280"/>
                <a:ext cx="69" cy="5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96" name="Rectangle 27"/>
              <p:cNvSpPr>
                <a:spLocks noChangeArrowheads="1"/>
              </p:cNvSpPr>
              <p:nvPr/>
            </p:nvSpPr>
            <p:spPr bwMode="auto">
              <a:xfrm>
                <a:off x="3828" y="2174"/>
                <a:ext cx="178" cy="6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97" name="Rectangle 28"/>
              <p:cNvSpPr>
                <a:spLocks noChangeArrowheads="1"/>
              </p:cNvSpPr>
              <p:nvPr/>
            </p:nvSpPr>
            <p:spPr bwMode="auto">
              <a:xfrm>
                <a:off x="3828" y="2068"/>
                <a:ext cx="69" cy="67"/>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98" name="Rectangle 29"/>
              <p:cNvSpPr>
                <a:spLocks noChangeArrowheads="1"/>
              </p:cNvSpPr>
              <p:nvPr/>
            </p:nvSpPr>
            <p:spPr bwMode="auto">
              <a:xfrm>
                <a:off x="3937" y="2068"/>
                <a:ext cx="69" cy="67"/>
              </a:xfrm>
              <a:prstGeom prst="rect">
                <a:avLst/>
              </a:prstGeom>
              <a:solidFill>
                <a:schemeClr val="bg1"/>
              </a:solidFill>
              <a:ln w="19050" cap="flat">
                <a:solidFill>
                  <a:schemeClr val="bg1"/>
                </a:solidFill>
                <a:prstDash val="solid"/>
                <a:miter lim="800000"/>
                <a:headEnd/>
                <a:tailEnd/>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spTree>
    <p:extLst>
      <p:ext uri="{BB962C8B-B14F-4D97-AF65-F5344CB8AC3E}">
        <p14:creationId xmlns:p14="http://schemas.microsoft.com/office/powerpoint/2010/main" val="950920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250" fill="hold"/>
                                        <p:tgtEl>
                                          <p:spTgt spid="58"/>
                                        </p:tgtEl>
                                        <p:attrNameLst>
                                          <p:attrName>ppt_w</p:attrName>
                                        </p:attrNameLst>
                                      </p:cBhvr>
                                      <p:tavLst>
                                        <p:tav tm="0">
                                          <p:val>
                                            <p:fltVal val="0"/>
                                          </p:val>
                                        </p:tav>
                                        <p:tav tm="100000">
                                          <p:val>
                                            <p:strVal val="#ppt_w"/>
                                          </p:val>
                                        </p:tav>
                                      </p:tavLst>
                                    </p:anim>
                                    <p:anim calcmode="lin" valueType="num">
                                      <p:cBhvr>
                                        <p:cTn id="13" dur="250" fill="hold"/>
                                        <p:tgtEl>
                                          <p:spTgt spid="58"/>
                                        </p:tgtEl>
                                        <p:attrNameLst>
                                          <p:attrName>ppt_h</p:attrName>
                                        </p:attrNameLst>
                                      </p:cBhvr>
                                      <p:tavLst>
                                        <p:tav tm="0">
                                          <p:val>
                                            <p:fltVal val="0"/>
                                          </p:val>
                                        </p:tav>
                                        <p:tav tm="100000">
                                          <p:val>
                                            <p:strVal val="#ppt_h"/>
                                          </p:val>
                                        </p:tav>
                                      </p:tavLst>
                                    </p:anim>
                                    <p:animEffect transition="in" filter="fade">
                                      <p:cBhvr>
                                        <p:cTn id="14" dur="250"/>
                                        <p:tgtEl>
                                          <p:spTgt spid="58"/>
                                        </p:tgtEl>
                                      </p:cBhvr>
                                    </p:animEffect>
                                  </p:childTnLst>
                                </p:cTn>
                              </p:par>
                            </p:childTnLst>
                          </p:cTn>
                        </p:par>
                        <p:par>
                          <p:cTn id="15" fill="hold">
                            <p:stCondLst>
                              <p:cond delay="750"/>
                            </p:stCondLst>
                            <p:childTnLst>
                              <p:par>
                                <p:cTn id="16" presetID="2" presetClass="entr" presetSubtype="4" decel="10000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ppt_x"/>
                                          </p:val>
                                        </p:tav>
                                        <p:tav tm="100000">
                                          <p:val>
                                            <p:strVal val="#ppt_x"/>
                                          </p:val>
                                        </p:tav>
                                      </p:tavLst>
                                    </p:anim>
                                    <p:anim calcmode="lin" valueType="num">
                                      <p:cBhvr additive="base">
                                        <p:cTn id="19" dur="500" fill="hold"/>
                                        <p:tgtEl>
                                          <p:spTgt spid="59"/>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53" presetClass="entr" presetSubtype="16"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250" fill="hold"/>
                                        <p:tgtEl>
                                          <p:spTgt spid="84"/>
                                        </p:tgtEl>
                                        <p:attrNameLst>
                                          <p:attrName>ppt_w</p:attrName>
                                        </p:attrNameLst>
                                      </p:cBhvr>
                                      <p:tavLst>
                                        <p:tav tm="0">
                                          <p:val>
                                            <p:fltVal val="0"/>
                                          </p:val>
                                        </p:tav>
                                        <p:tav tm="100000">
                                          <p:val>
                                            <p:strVal val="#ppt_w"/>
                                          </p:val>
                                        </p:tav>
                                      </p:tavLst>
                                    </p:anim>
                                    <p:anim calcmode="lin" valueType="num">
                                      <p:cBhvr>
                                        <p:cTn id="24" dur="250" fill="hold"/>
                                        <p:tgtEl>
                                          <p:spTgt spid="84"/>
                                        </p:tgtEl>
                                        <p:attrNameLst>
                                          <p:attrName>ppt_h</p:attrName>
                                        </p:attrNameLst>
                                      </p:cBhvr>
                                      <p:tavLst>
                                        <p:tav tm="0">
                                          <p:val>
                                            <p:fltVal val="0"/>
                                          </p:val>
                                        </p:tav>
                                        <p:tav tm="100000">
                                          <p:val>
                                            <p:strVal val="#ppt_h"/>
                                          </p:val>
                                        </p:tav>
                                      </p:tavLst>
                                    </p:anim>
                                    <p:animEffect transition="in" filter="fade">
                                      <p:cBhvr>
                                        <p:cTn id="25" dur="250"/>
                                        <p:tgtEl>
                                          <p:spTgt spid="84"/>
                                        </p:tgtEl>
                                      </p:cBhvr>
                                    </p:animEffect>
                                  </p:childTnLst>
                                </p:cTn>
                              </p:par>
                            </p:childTnLst>
                          </p:cTn>
                        </p:par>
                        <p:par>
                          <p:cTn id="26" fill="hold">
                            <p:stCondLst>
                              <p:cond delay="1500"/>
                            </p:stCondLst>
                            <p:childTnLst>
                              <p:par>
                                <p:cTn id="27" presetID="2" presetClass="entr" presetSubtype="4" decel="10000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additive="base">
                                        <p:cTn id="29" dur="500" fill="hold"/>
                                        <p:tgtEl>
                                          <p:spTgt spid="85"/>
                                        </p:tgtEl>
                                        <p:attrNameLst>
                                          <p:attrName>ppt_x</p:attrName>
                                        </p:attrNameLst>
                                      </p:cBhvr>
                                      <p:tavLst>
                                        <p:tav tm="0">
                                          <p:val>
                                            <p:strVal val="#ppt_x"/>
                                          </p:val>
                                        </p:tav>
                                        <p:tav tm="100000">
                                          <p:val>
                                            <p:strVal val="#ppt_x"/>
                                          </p:val>
                                        </p:tav>
                                      </p:tavLst>
                                    </p:anim>
                                    <p:anim calcmode="lin" valueType="num">
                                      <p:cBhvr additive="base">
                                        <p:cTn id="30" dur="500" fill="hold"/>
                                        <p:tgtEl>
                                          <p:spTgt spid="8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 calcmode="lin" valueType="num">
                                      <p:cBhvr>
                                        <p:cTn id="34" dur="250" fill="hold"/>
                                        <p:tgtEl>
                                          <p:spTgt spid="99"/>
                                        </p:tgtEl>
                                        <p:attrNameLst>
                                          <p:attrName>ppt_w</p:attrName>
                                        </p:attrNameLst>
                                      </p:cBhvr>
                                      <p:tavLst>
                                        <p:tav tm="0">
                                          <p:val>
                                            <p:fltVal val="0"/>
                                          </p:val>
                                        </p:tav>
                                        <p:tav tm="100000">
                                          <p:val>
                                            <p:strVal val="#ppt_w"/>
                                          </p:val>
                                        </p:tav>
                                      </p:tavLst>
                                    </p:anim>
                                    <p:anim calcmode="lin" valueType="num">
                                      <p:cBhvr>
                                        <p:cTn id="35" dur="250" fill="hold"/>
                                        <p:tgtEl>
                                          <p:spTgt spid="99"/>
                                        </p:tgtEl>
                                        <p:attrNameLst>
                                          <p:attrName>ppt_h</p:attrName>
                                        </p:attrNameLst>
                                      </p:cBhvr>
                                      <p:tavLst>
                                        <p:tav tm="0">
                                          <p:val>
                                            <p:fltVal val="0"/>
                                          </p:val>
                                        </p:tav>
                                        <p:tav tm="100000">
                                          <p:val>
                                            <p:strVal val="#ppt_h"/>
                                          </p:val>
                                        </p:tav>
                                      </p:tavLst>
                                    </p:anim>
                                    <p:animEffect transition="in" filter="fade">
                                      <p:cBhvr>
                                        <p:cTn id="36" dur="250"/>
                                        <p:tgtEl>
                                          <p:spTgt spid="99"/>
                                        </p:tgtEl>
                                      </p:cBhvr>
                                    </p:animEffect>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anim calcmode="lin" valueType="num">
                                      <p:cBhvr>
                                        <p:cTn id="41" dur="500" fill="hold"/>
                                        <p:tgtEl>
                                          <p:spTgt spid="23"/>
                                        </p:tgtEl>
                                        <p:attrNameLst>
                                          <p:attrName>ppt_x</p:attrName>
                                        </p:attrNameLst>
                                      </p:cBhvr>
                                      <p:tavLst>
                                        <p:tav tm="0">
                                          <p:val>
                                            <p:strVal val="#ppt_x"/>
                                          </p:val>
                                        </p:tav>
                                        <p:tav tm="100000">
                                          <p:val>
                                            <p:strVal val="#ppt_x"/>
                                          </p:val>
                                        </p:tav>
                                      </p:tavLst>
                                    </p:anim>
                                    <p:anim calcmode="lin" valueType="num">
                                      <p:cBhvr>
                                        <p:cTn id="42" dur="500" fill="hold"/>
                                        <p:tgtEl>
                                          <p:spTgt spid="23"/>
                                        </p:tgtEl>
                                        <p:attrNameLst>
                                          <p:attrName>ppt_y</p:attrName>
                                        </p:attrNameLst>
                                      </p:cBhvr>
                                      <p:tavLst>
                                        <p:tav tm="0">
                                          <p:val>
                                            <p:strVal val="#ppt_y+.1"/>
                                          </p:val>
                                        </p:tav>
                                        <p:tav tm="100000">
                                          <p:val>
                                            <p:strVal val="#ppt_y"/>
                                          </p:val>
                                        </p:tav>
                                      </p:tavLst>
                                    </p:anim>
                                  </p:childTnLst>
                                </p:cTn>
                              </p:par>
                            </p:childTnLst>
                          </p:cTn>
                        </p:par>
                        <p:par>
                          <p:cTn id="43" fill="hold">
                            <p:stCondLst>
                              <p:cond delay="2750"/>
                            </p:stCondLst>
                            <p:childTnLst>
                              <p:par>
                                <p:cTn id="44" presetID="42" presetClass="entr" presetSubtype="0"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anim calcmode="lin" valueType="num">
                                      <p:cBhvr>
                                        <p:cTn id="47" dur="500" fill="hold"/>
                                        <p:tgtEl>
                                          <p:spTgt spid="24"/>
                                        </p:tgtEl>
                                        <p:attrNameLst>
                                          <p:attrName>ppt_x</p:attrName>
                                        </p:attrNameLst>
                                      </p:cBhvr>
                                      <p:tavLst>
                                        <p:tav tm="0">
                                          <p:val>
                                            <p:strVal val="#ppt_x"/>
                                          </p:val>
                                        </p:tav>
                                        <p:tav tm="100000">
                                          <p:val>
                                            <p:strVal val="#ppt_x"/>
                                          </p:val>
                                        </p:tav>
                                      </p:tavLst>
                                    </p:anim>
                                    <p:anim calcmode="lin" valueType="num">
                                      <p:cBhvr>
                                        <p:cTn id="48" dur="500" fill="hold"/>
                                        <p:tgtEl>
                                          <p:spTgt spid="24"/>
                                        </p:tgtEl>
                                        <p:attrNameLst>
                                          <p:attrName>ppt_y</p:attrName>
                                        </p:attrNameLst>
                                      </p:cBhvr>
                                      <p:tavLst>
                                        <p:tav tm="0">
                                          <p:val>
                                            <p:strVal val="#ppt_y+.1"/>
                                          </p:val>
                                        </p:tav>
                                        <p:tav tm="100000">
                                          <p:val>
                                            <p:strVal val="#ppt_y"/>
                                          </p:val>
                                        </p:tav>
                                      </p:tavLst>
                                    </p:anim>
                                  </p:childTnLst>
                                </p:cTn>
                              </p:par>
                            </p:childTnLst>
                          </p:cTn>
                        </p:par>
                        <p:par>
                          <p:cTn id="49" fill="hold">
                            <p:stCondLst>
                              <p:cond delay="3250"/>
                            </p:stCondLst>
                            <p:childTnLst>
                              <p:par>
                                <p:cTn id="50" presetID="42"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52" name="Rectangle 51"/>
          <p:cNvSpPr/>
          <p:nvPr/>
        </p:nvSpPr>
        <p:spPr>
          <a:xfrm>
            <a:off x="2239578" y="4121773"/>
            <a:ext cx="2166516" cy="175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58477" tIns="179238" rIns="179238" rtlCol="0" anchor="t" anchorCtr="0"/>
          <a:lstStyle/>
          <a:p>
            <a:pPr defTabSz="914040">
              <a:defRPr/>
            </a:pPr>
            <a:r>
              <a:rPr lang="en-US" sz="2744"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Connect</a:t>
            </a:r>
            <a:r>
              <a:rPr lang="en-US" sz="2352"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br>
              <a:rPr lang="en-US" sz="2352" kern="0" dirty="0">
                <a:solidFill>
                  <a:srgbClr val="0072C6"/>
                </a:solidFill>
                <a:latin typeface="Segoe UI Light" panose="020B0502040204020203" pitchFamily="34" charset="0"/>
                <a:cs typeface="Segoe UI Light" panose="020B0502040204020203" pitchFamily="34" charset="0"/>
              </a:rPr>
            </a:br>
            <a:r>
              <a:rPr lang="en-US" sz="1764" kern="0" dirty="0">
                <a:gradFill>
                  <a:gsLst>
                    <a:gs pos="97973">
                      <a:srgbClr val="505050"/>
                    </a:gs>
                    <a:gs pos="76000">
                      <a:srgbClr val="505050"/>
                    </a:gs>
                  </a:gsLst>
                  <a:lin ang="10800000" scaled="1"/>
                </a:gradFill>
                <a:latin typeface="Segoe UI"/>
                <a:cs typeface="Segoe UI Light" panose="020B0502040204020203" pitchFamily="34" charset="0"/>
              </a:rPr>
              <a:t>across your data from the cloud to on-premises</a:t>
            </a:r>
            <a:endParaRPr lang="en-US" sz="1764" b="1" kern="0" dirty="0">
              <a:gradFill>
                <a:gsLst>
                  <a:gs pos="97973">
                    <a:srgbClr val="505050"/>
                  </a:gs>
                  <a:gs pos="76000">
                    <a:srgbClr val="505050"/>
                  </a:gs>
                </a:gsLst>
                <a:lin ang="10800000" scaled="1"/>
              </a:gradFill>
              <a:latin typeface="Segoe UI"/>
              <a:cs typeface="Segoe UI Light" panose="020B0502040204020203" pitchFamily="34" charset="0"/>
            </a:endParaRPr>
          </a:p>
        </p:txBody>
      </p:sp>
      <p:sp>
        <p:nvSpPr>
          <p:cNvPr id="53" name="Rectangle 52"/>
          <p:cNvSpPr/>
          <p:nvPr/>
        </p:nvSpPr>
        <p:spPr>
          <a:xfrm>
            <a:off x="5012742" y="4121774"/>
            <a:ext cx="2166516" cy="175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58477" tIns="179238" rIns="179238" rtlCol="0" anchor="t" anchorCtr="0"/>
          <a:lstStyle/>
          <a:p>
            <a:pPr defTabSz="914040">
              <a:defRPr/>
            </a:pPr>
            <a:r>
              <a:rPr lang="en-US" sz="2744"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Create</a:t>
            </a:r>
            <a:r>
              <a:rPr lang="en-US" sz="2352"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br>
              <a:rPr lang="en-US" sz="2352" kern="0" dirty="0">
                <a:solidFill>
                  <a:srgbClr val="0072C6"/>
                </a:solidFill>
                <a:latin typeface="Segoe UI Light" panose="020B0502040204020203" pitchFamily="34" charset="0"/>
                <a:cs typeface="Segoe UI Light" panose="020B0502040204020203" pitchFamily="34" charset="0"/>
              </a:rPr>
            </a:br>
            <a:r>
              <a:rPr lang="en-US" sz="1764" kern="0" dirty="0">
                <a:gradFill>
                  <a:gsLst>
                    <a:gs pos="97973">
                      <a:srgbClr val="505050"/>
                    </a:gs>
                    <a:gs pos="76000">
                      <a:srgbClr val="505050"/>
                    </a:gs>
                  </a:gsLst>
                  <a:lin ang="10800000" scaled="1"/>
                </a:gradFill>
                <a:latin typeface="Segoe UI"/>
                <a:cs typeface="Segoe UI Light" panose="020B0502040204020203" pitchFamily="34" charset="0"/>
              </a:rPr>
              <a:t>new employee apps with easy visual tools</a:t>
            </a:r>
          </a:p>
        </p:txBody>
      </p:sp>
      <p:sp>
        <p:nvSpPr>
          <p:cNvPr id="60" name="Rectangle 59"/>
          <p:cNvSpPr/>
          <p:nvPr/>
        </p:nvSpPr>
        <p:spPr>
          <a:xfrm>
            <a:off x="7779318" y="4121774"/>
            <a:ext cx="2166516" cy="175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58477" tIns="179238" rIns="179238" rtlCol="0" anchor="t" anchorCtr="0"/>
          <a:lstStyle/>
          <a:p>
            <a:pPr defTabSz="914040">
              <a:defRPr/>
            </a:pPr>
            <a:r>
              <a:rPr lang="en-US" sz="2744"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Share</a:t>
            </a:r>
            <a:r>
              <a:rPr lang="en-US" sz="2352"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br>
              <a:rPr lang="en-US" sz="2352" kern="0" dirty="0">
                <a:solidFill>
                  <a:srgbClr val="0072C6"/>
                </a:solidFill>
                <a:latin typeface="Segoe UI Light" panose="020B0502040204020203" pitchFamily="34" charset="0"/>
                <a:cs typeface="Segoe UI Light" panose="020B0502040204020203" pitchFamily="34" charset="0"/>
              </a:rPr>
            </a:br>
            <a:r>
              <a:rPr lang="en-US" sz="1764" kern="0" dirty="0">
                <a:gradFill>
                  <a:gsLst>
                    <a:gs pos="97973">
                      <a:srgbClr val="505050"/>
                    </a:gs>
                    <a:gs pos="76000">
                      <a:srgbClr val="505050"/>
                    </a:gs>
                  </a:gsLst>
                  <a:lin ang="10800000" scaled="1"/>
                </a:gradFill>
                <a:latin typeface="Segoe UI"/>
                <a:cs typeface="Segoe UI Light" panose="020B0502040204020203" pitchFamily="34" charset="0"/>
              </a:rPr>
              <a:t>securely with your team across devices</a:t>
            </a:r>
          </a:p>
        </p:txBody>
      </p:sp>
      <p:grpSp>
        <p:nvGrpSpPr>
          <p:cNvPr id="26" name="Group 25"/>
          <p:cNvGrpSpPr/>
          <p:nvPr/>
        </p:nvGrpSpPr>
        <p:grpSpPr>
          <a:xfrm>
            <a:off x="1866220" y="3748413"/>
            <a:ext cx="746719" cy="746720"/>
            <a:chOff x="1902516" y="3579721"/>
            <a:chExt cx="761891" cy="761892"/>
          </a:xfrm>
        </p:grpSpPr>
        <p:sp>
          <p:nvSpPr>
            <p:cNvPr id="112" name="Oval 111"/>
            <p:cNvSpPr/>
            <p:nvPr/>
          </p:nvSpPr>
          <p:spPr bwMode="auto">
            <a:xfrm>
              <a:off x="1902516" y="3579721"/>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25" name="Freeform 5"/>
            <p:cNvSpPr>
              <a:spLocks/>
            </p:cNvSpPr>
            <p:nvPr/>
          </p:nvSpPr>
          <p:spPr bwMode="auto">
            <a:xfrm>
              <a:off x="2067402" y="3841005"/>
              <a:ext cx="432118" cy="23932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nvGrpSpPr>
          <p:cNvPr id="33" name="Group 32"/>
          <p:cNvGrpSpPr/>
          <p:nvPr/>
        </p:nvGrpSpPr>
        <p:grpSpPr>
          <a:xfrm>
            <a:off x="4639384" y="3748413"/>
            <a:ext cx="746719" cy="746720"/>
            <a:chOff x="1096970" y="4856879"/>
            <a:chExt cx="761891" cy="761892"/>
          </a:xfrm>
        </p:grpSpPr>
        <p:sp>
          <p:nvSpPr>
            <p:cNvPr id="119" name="Oval 118"/>
            <p:cNvSpPr/>
            <p:nvPr/>
          </p:nvSpPr>
          <p:spPr bwMode="auto">
            <a:xfrm>
              <a:off x="1096970" y="4856879"/>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28" name="Group 8"/>
            <p:cNvGrpSpPr>
              <a:grpSpLocks noChangeAspect="1"/>
            </p:cNvGrpSpPr>
            <p:nvPr/>
          </p:nvGrpSpPr>
          <p:grpSpPr bwMode="auto">
            <a:xfrm>
              <a:off x="1299999" y="5059231"/>
              <a:ext cx="355832" cy="357188"/>
              <a:chOff x="1818" y="95"/>
              <a:chExt cx="4200" cy="4216"/>
            </a:xfrm>
            <a:solidFill>
              <a:srgbClr val="FFFFFF"/>
            </a:solidFill>
          </p:grpSpPr>
          <p:sp>
            <p:nvSpPr>
              <p:cNvPr id="30" name="Freeform 9"/>
              <p:cNvSpPr>
                <a:spLocks noEditPoints="1"/>
              </p:cNvSpPr>
              <p:nvPr/>
            </p:nvSpPr>
            <p:spPr bwMode="auto">
              <a:xfrm>
                <a:off x="1922" y="885"/>
                <a:ext cx="3381" cy="3381"/>
              </a:xfrm>
              <a:custGeom>
                <a:avLst/>
                <a:gdLst>
                  <a:gd name="T0" fmla="*/ 1429 w 1429"/>
                  <a:gd name="T1" fmla="*/ 347 h 1429"/>
                  <a:gd name="T2" fmla="*/ 1163 w 1429"/>
                  <a:gd name="T3" fmla="*/ 592 h 1429"/>
                  <a:gd name="T4" fmla="*/ 1000 w 1429"/>
                  <a:gd name="T5" fmla="*/ 429 h 1429"/>
                  <a:gd name="T6" fmla="*/ 1123 w 1429"/>
                  <a:gd name="T7" fmla="*/ 286 h 1429"/>
                  <a:gd name="T8" fmla="*/ 1123 w 1429"/>
                  <a:gd name="T9" fmla="*/ 225 h 1429"/>
                  <a:gd name="T10" fmla="*/ 1123 w 1429"/>
                  <a:gd name="T11" fmla="*/ 225 h 1429"/>
                  <a:gd name="T12" fmla="*/ 1041 w 1429"/>
                  <a:gd name="T13" fmla="*/ 225 h 1429"/>
                  <a:gd name="T14" fmla="*/ 918 w 1429"/>
                  <a:gd name="T15" fmla="*/ 347 h 1429"/>
                  <a:gd name="T16" fmla="*/ 816 w 1429"/>
                  <a:gd name="T17" fmla="*/ 245 h 1429"/>
                  <a:gd name="T18" fmla="*/ 1082 w 1429"/>
                  <a:gd name="T19" fmla="*/ 0 h 1429"/>
                  <a:gd name="T20" fmla="*/ 1429 w 1429"/>
                  <a:gd name="T21" fmla="*/ 347 h 1429"/>
                  <a:gd name="T22" fmla="*/ 878 w 1429"/>
                  <a:gd name="T23" fmla="*/ 898 h 1429"/>
                  <a:gd name="T24" fmla="*/ 694 w 1429"/>
                  <a:gd name="T25" fmla="*/ 715 h 1429"/>
                  <a:gd name="T26" fmla="*/ 388 w 1429"/>
                  <a:gd name="T27" fmla="*/ 1021 h 1429"/>
                  <a:gd name="T28" fmla="*/ 306 w 1429"/>
                  <a:gd name="T29" fmla="*/ 1021 h 1429"/>
                  <a:gd name="T30" fmla="*/ 306 w 1429"/>
                  <a:gd name="T31" fmla="*/ 1021 h 1429"/>
                  <a:gd name="T32" fmla="*/ 306 w 1429"/>
                  <a:gd name="T33" fmla="*/ 960 h 1429"/>
                  <a:gd name="T34" fmla="*/ 633 w 1429"/>
                  <a:gd name="T35" fmla="*/ 633 h 1429"/>
                  <a:gd name="T36" fmla="*/ 530 w 1429"/>
                  <a:gd name="T37" fmla="*/ 551 h 1429"/>
                  <a:gd name="T38" fmla="*/ 143 w 1429"/>
                  <a:gd name="T39" fmla="*/ 939 h 1429"/>
                  <a:gd name="T40" fmla="*/ 0 w 1429"/>
                  <a:gd name="T41" fmla="*/ 1429 h 1429"/>
                  <a:gd name="T42" fmla="*/ 490 w 1429"/>
                  <a:gd name="T43" fmla="*/ 1286 h 1429"/>
                  <a:gd name="T44" fmla="*/ 878 w 1429"/>
                  <a:gd name="T45" fmla="*/ 898 h 1429"/>
                  <a:gd name="T46" fmla="*/ 878 w 1429"/>
                  <a:gd name="T47" fmla="*/ 898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9" h="1429">
                    <a:moveTo>
                      <a:pt x="1429" y="347"/>
                    </a:moveTo>
                    <a:cubicBezTo>
                      <a:pt x="1163" y="592"/>
                      <a:pt x="1163" y="592"/>
                      <a:pt x="1163" y="592"/>
                    </a:cubicBezTo>
                    <a:cubicBezTo>
                      <a:pt x="1000" y="429"/>
                      <a:pt x="1000" y="429"/>
                      <a:pt x="1000" y="429"/>
                    </a:cubicBezTo>
                    <a:cubicBezTo>
                      <a:pt x="1123" y="286"/>
                      <a:pt x="1123" y="286"/>
                      <a:pt x="1123" y="286"/>
                    </a:cubicBezTo>
                    <a:cubicBezTo>
                      <a:pt x="1143" y="266"/>
                      <a:pt x="1143" y="245"/>
                      <a:pt x="1123" y="225"/>
                    </a:cubicBezTo>
                    <a:cubicBezTo>
                      <a:pt x="1123" y="225"/>
                      <a:pt x="1123" y="225"/>
                      <a:pt x="1123" y="225"/>
                    </a:cubicBezTo>
                    <a:cubicBezTo>
                      <a:pt x="1102" y="204"/>
                      <a:pt x="1061" y="204"/>
                      <a:pt x="1041" y="225"/>
                    </a:cubicBezTo>
                    <a:cubicBezTo>
                      <a:pt x="918" y="347"/>
                      <a:pt x="918" y="347"/>
                      <a:pt x="918" y="347"/>
                    </a:cubicBezTo>
                    <a:cubicBezTo>
                      <a:pt x="816" y="245"/>
                      <a:pt x="816" y="245"/>
                      <a:pt x="816" y="245"/>
                    </a:cubicBezTo>
                    <a:cubicBezTo>
                      <a:pt x="1082" y="0"/>
                      <a:pt x="1082" y="0"/>
                      <a:pt x="1082" y="0"/>
                    </a:cubicBezTo>
                    <a:cubicBezTo>
                      <a:pt x="1429" y="347"/>
                      <a:pt x="1429" y="347"/>
                      <a:pt x="1429" y="347"/>
                    </a:cubicBezTo>
                    <a:close/>
                    <a:moveTo>
                      <a:pt x="878" y="898"/>
                    </a:moveTo>
                    <a:cubicBezTo>
                      <a:pt x="694" y="715"/>
                      <a:pt x="694" y="715"/>
                      <a:pt x="694" y="715"/>
                    </a:cubicBezTo>
                    <a:cubicBezTo>
                      <a:pt x="388" y="1021"/>
                      <a:pt x="388" y="1021"/>
                      <a:pt x="388" y="1021"/>
                    </a:cubicBezTo>
                    <a:cubicBezTo>
                      <a:pt x="367" y="1041"/>
                      <a:pt x="326" y="1041"/>
                      <a:pt x="306" y="1021"/>
                    </a:cubicBezTo>
                    <a:cubicBezTo>
                      <a:pt x="306" y="1021"/>
                      <a:pt x="306" y="1021"/>
                      <a:pt x="306" y="1021"/>
                    </a:cubicBezTo>
                    <a:cubicBezTo>
                      <a:pt x="285" y="1000"/>
                      <a:pt x="285" y="980"/>
                      <a:pt x="306" y="960"/>
                    </a:cubicBezTo>
                    <a:cubicBezTo>
                      <a:pt x="633" y="633"/>
                      <a:pt x="633" y="633"/>
                      <a:pt x="633" y="633"/>
                    </a:cubicBezTo>
                    <a:cubicBezTo>
                      <a:pt x="530" y="551"/>
                      <a:pt x="530" y="551"/>
                      <a:pt x="530" y="551"/>
                    </a:cubicBezTo>
                    <a:cubicBezTo>
                      <a:pt x="143" y="939"/>
                      <a:pt x="143" y="939"/>
                      <a:pt x="143" y="939"/>
                    </a:cubicBezTo>
                    <a:cubicBezTo>
                      <a:pt x="0" y="1429"/>
                      <a:pt x="0" y="1429"/>
                      <a:pt x="0" y="1429"/>
                    </a:cubicBezTo>
                    <a:cubicBezTo>
                      <a:pt x="490" y="1286"/>
                      <a:pt x="490" y="1286"/>
                      <a:pt x="490" y="1286"/>
                    </a:cubicBezTo>
                    <a:cubicBezTo>
                      <a:pt x="878" y="898"/>
                      <a:pt x="878" y="898"/>
                      <a:pt x="878" y="898"/>
                    </a:cubicBezTo>
                    <a:cubicBezTo>
                      <a:pt x="878" y="898"/>
                      <a:pt x="878" y="898"/>
                      <a:pt x="87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31" name="Freeform 10"/>
              <p:cNvSpPr>
                <a:spLocks/>
              </p:cNvSpPr>
              <p:nvPr/>
            </p:nvSpPr>
            <p:spPr bwMode="auto">
              <a:xfrm>
                <a:off x="4662" y="95"/>
                <a:ext cx="1356" cy="1401"/>
              </a:xfrm>
              <a:custGeom>
                <a:avLst/>
                <a:gdLst>
                  <a:gd name="T0" fmla="*/ 0 w 1356"/>
                  <a:gd name="T1" fmla="*/ 577 h 1401"/>
                  <a:gd name="T2" fmla="*/ 535 w 1356"/>
                  <a:gd name="T3" fmla="*/ 0 h 1401"/>
                  <a:gd name="T4" fmla="*/ 1356 w 1356"/>
                  <a:gd name="T5" fmla="*/ 826 h 1401"/>
                  <a:gd name="T6" fmla="*/ 821 w 1356"/>
                  <a:gd name="T7" fmla="*/ 1401 h 1401"/>
                  <a:gd name="T8" fmla="*/ 0 w 1356"/>
                  <a:gd name="T9" fmla="*/ 577 h 1401"/>
                  <a:gd name="T10" fmla="*/ 0 w 1356"/>
                  <a:gd name="T11" fmla="*/ 577 h 1401"/>
                  <a:gd name="T12" fmla="*/ 0 w 1356"/>
                  <a:gd name="T13" fmla="*/ 577 h 1401"/>
                </a:gdLst>
                <a:ahLst/>
                <a:cxnLst>
                  <a:cxn ang="0">
                    <a:pos x="T0" y="T1"/>
                  </a:cxn>
                  <a:cxn ang="0">
                    <a:pos x="T2" y="T3"/>
                  </a:cxn>
                  <a:cxn ang="0">
                    <a:pos x="T4" y="T5"/>
                  </a:cxn>
                  <a:cxn ang="0">
                    <a:pos x="T6" y="T7"/>
                  </a:cxn>
                  <a:cxn ang="0">
                    <a:pos x="T8" y="T9"/>
                  </a:cxn>
                  <a:cxn ang="0">
                    <a:pos x="T10" y="T11"/>
                  </a:cxn>
                  <a:cxn ang="0">
                    <a:pos x="T12" y="T13"/>
                  </a:cxn>
                </a:cxnLst>
                <a:rect l="0" t="0" r="r" b="b"/>
                <a:pathLst>
                  <a:path w="1356" h="1401">
                    <a:moveTo>
                      <a:pt x="0" y="577"/>
                    </a:moveTo>
                    <a:lnTo>
                      <a:pt x="535" y="0"/>
                    </a:lnTo>
                    <a:lnTo>
                      <a:pt x="1356" y="826"/>
                    </a:lnTo>
                    <a:lnTo>
                      <a:pt x="821" y="1401"/>
                    </a:lnTo>
                    <a:lnTo>
                      <a:pt x="0" y="577"/>
                    </a:lnTo>
                    <a:lnTo>
                      <a:pt x="0" y="577"/>
                    </a:lnTo>
                    <a:lnTo>
                      <a:pt x="0"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sp>
            <p:nvSpPr>
              <p:cNvPr id="32" name="Freeform 11"/>
              <p:cNvSpPr>
                <a:spLocks/>
              </p:cNvSpPr>
              <p:nvPr/>
            </p:nvSpPr>
            <p:spPr bwMode="auto">
              <a:xfrm>
                <a:off x="1818" y="95"/>
                <a:ext cx="4124" cy="4216"/>
              </a:xfrm>
              <a:custGeom>
                <a:avLst/>
                <a:gdLst>
                  <a:gd name="T0" fmla="*/ 1743 w 1743"/>
                  <a:gd name="T1" fmla="*/ 1413 h 1782"/>
                  <a:gd name="T2" fmla="*/ 1723 w 1743"/>
                  <a:gd name="T3" fmla="*/ 1516 h 1782"/>
                  <a:gd name="T4" fmla="*/ 1641 w 1743"/>
                  <a:gd name="T5" fmla="*/ 1454 h 1782"/>
                  <a:gd name="T6" fmla="*/ 1436 w 1743"/>
                  <a:gd name="T7" fmla="*/ 1270 h 1782"/>
                  <a:gd name="T8" fmla="*/ 1231 w 1743"/>
                  <a:gd name="T9" fmla="*/ 1495 h 1782"/>
                  <a:gd name="T10" fmla="*/ 1354 w 1743"/>
                  <a:gd name="T11" fmla="*/ 1680 h 1782"/>
                  <a:gd name="T12" fmla="*/ 1374 w 1743"/>
                  <a:gd name="T13" fmla="*/ 1782 h 1782"/>
                  <a:gd name="T14" fmla="*/ 1374 w 1743"/>
                  <a:gd name="T15" fmla="*/ 1782 h 1782"/>
                  <a:gd name="T16" fmla="*/ 1005 w 1743"/>
                  <a:gd name="T17" fmla="*/ 1413 h 1782"/>
                  <a:gd name="T18" fmla="*/ 1025 w 1743"/>
                  <a:gd name="T19" fmla="*/ 1270 h 1782"/>
                  <a:gd name="T20" fmla="*/ 471 w 1743"/>
                  <a:gd name="T21" fmla="*/ 738 h 1782"/>
                  <a:gd name="T22" fmla="*/ 369 w 1743"/>
                  <a:gd name="T23" fmla="*/ 738 h 1782"/>
                  <a:gd name="T24" fmla="*/ 0 w 1743"/>
                  <a:gd name="T25" fmla="*/ 369 h 1782"/>
                  <a:gd name="T26" fmla="*/ 20 w 1743"/>
                  <a:gd name="T27" fmla="*/ 267 h 1782"/>
                  <a:gd name="T28" fmla="*/ 82 w 1743"/>
                  <a:gd name="T29" fmla="*/ 328 h 1782"/>
                  <a:gd name="T30" fmla="*/ 307 w 1743"/>
                  <a:gd name="T31" fmla="*/ 512 h 1782"/>
                  <a:gd name="T32" fmla="*/ 512 w 1743"/>
                  <a:gd name="T33" fmla="*/ 308 h 1782"/>
                  <a:gd name="T34" fmla="*/ 389 w 1743"/>
                  <a:gd name="T35" fmla="*/ 103 h 1782"/>
                  <a:gd name="T36" fmla="*/ 369 w 1743"/>
                  <a:gd name="T37" fmla="*/ 0 h 1782"/>
                  <a:gd name="T38" fmla="*/ 369 w 1743"/>
                  <a:gd name="T39" fmla="*/ 0 h 1782"/>
                  <a:gd name="T40" fmla="*/ 738 w 1743"/>
                  <a:gd name="T41" fmla="*/ 369 h 1782"/>
                  <a:gd name="T42" fmla="*/ 718 w 1743"/>
                  <a:gd name="T43" fmla="*/ 512 h 1782"/>
                  <a:gd name="T44" fmla="*/ 1272 w 1743"/>
                  <a:gd name="T45" fmla="*/ 1045 h 1782"/>
                  <a:gd name="T46" fmla="*/ 1354 w 1743"/>
                  <a:gd name="T47" fmla="*/ 1045 h 1782"/>
                  <a:gd name="T48" fmla="*/ 1743 w 1743"/>
                  <a:gd name="T49" fmla="*/ 1413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3" h="1782">
                    <a:moveTo>
                      <a:pt x="1743" y="1413"/>
                    </a:moveTo>
                    <a:cubicBezTo>
                      <a:pt x="1743" y="1454"/>
                      <a:pt x="1723" y="1495"/>
                      <a:pt x="1723" y="1516"/>
                    </a:cubicBezTo>
                    <a:cubicBezTo>
                      <a:pt x="1641" y="1454"/>
                      <a:pt x="1641" y="1454"/>
                      <a:pt x="1641" y="1454"/>
                    </a:cubicBezTo>
                    <a:cubicBezTo>
                      <a:pt x="1641" y="1352"/>
                      <a:pt x="1538" y="1270"/>
                      <a:pt x="1436" y="1270"/>
                    </a:cubicBezTo>
                    <a:cubicBezTo>
                      <a:pt x="1313" y="1270"/>
                      <a:pt x="1231" y="1372"/>
                      <a:pt x="1231" y="1495"/>
                    </a:cubicBezTo>
                    <a:cubicBezTo>
                      <a:pt x="1231" y="1577"/>
                      <a:pt x="1272" y="1639"/>
                      <a:pt x="1354" y="1680"/>
                    </a:cubicBezTo>
                    <a:cubicBezTo>
                      <a:pt x="1374" y="1782"/>
                      <a:pt x="1374" y="1782"/>
                      <a:pt x="1374" y="1782"/>
                    </a:cubicBezTo>
                    <a:cubicBezTo>
                      <a:pt x="1374" y="1782"/>
                      <a:pt x="1374" y="1782"/>
                      <a:pt x="1374" y="1782"/>
                    </a:cubicBezTo>
                    <a:cubicBezTo>
                      <a:pt x="1169" y="1782"/>
                      <a:pt x="1005" y="1618"/>
                      <a:pt x="1005" y="1413"/>
                    </a:cubicBezTo>
                    <a:cubicBezTo>
                      <a:pt x="1005" y="1372"/>
                      <a:pt x="1005" y="1311"/>
                      <a:pt x="1025" y="1270"/>
                    </a:cubicBezTo>
                    <a:cubicBezTo>
                      <a:pt x="471" y="738"/>
                      <a:pt x="471" y="738"/>
                      <a:pt x="471" y="738"/>
                    </a:cubicBezTo>
                    <a:cubicBezTo>
                      <a:pt x="451" y="738"/>
                      <a:pt x="410" y="738"/>
                      <a:pt x="369" y="738"/>
                    </a:cubicBezTo>
                    <a:cubicBezTo>
                      <a:pt x="184" y="738"/>
                      <a:pt x="0" y="574"/>
                      <a:pt x="0" y="369"/>
                    </a:cubicBezTo>
                    <a:cubicBezTo>
                      <a:pt x="0" y="349"/>
                      <a:pt x="20" y="308"/>
                      <a:pt x="20" y="267"/>
                    </a:cubicBezTo>
                    <a:cubicBezTo>
                      <a:pt x="82" y="328"/>
                      <a:pt x="82" y="328"/>
                      <a:pt x="82" y="328"/>
                    </a:cubicBezTo>
                    <a:cubicBezTo>
                      <a:pt x="102" y="430"/>
                      <a:pt x="205" y="512"/>
                      <a:pt x="307" y="512"/>
                    </a:cubicBezTo>
                    <a:cubicBezTo>
                      <a:pt x="430" y="512"/>
                      <a:pt x="512" y="410"/>
                      <a:pt x="512" y="308"/>
                    </a:cubicBezTo>
                    <a:cubicBezTo>
                      <a:pt x="512" y="226"/>
                      <a:pt x="471" y="144"/>
                      <a:pt x="389" y="103"/>
                    </a:cubicBezTo>
                    <a:cubicBezTo>
                      <a:pt x="369" y="0"/>
                      <a:pt x="369" y="0"/>
                      <a:pt x="369" y="0"/>
                    </a:cubicBezTo>
                    <a:cubicBezTo>
                      <a:pt x="369" y="0"/>
                      <a:pt x="369" y="0"/>
                      <a:pt x="369" y="0"/>
                    </a:cubicBezTo>
                    <a:cubicBezTo>
                      <a:pt x="574" y="0"/>
                      <a:pt x="738" y="164"/>
                      <a:pt x="738" y="369"/>
                    </a:cubicBezTo>
                    <a:cubicBezTo>
                      <a:pt x="738" y="410"/>
                      <a:pt x="738" y="471"/>
                      <a:pt x="718" y="512"/>
                    </a:cubicBezTo>
                    <a:cubicBezTo>
                      <a:pt x="1272" y="1045"/>
                      <a:pt x="1272" y="1045"/>
                      <a:pt x="1272" y="1045"/>
                    </a:cubicBezTo>
                    <a:cubicBezTo>
                      <a:pt x="1313" y="1045"/>
                      <a:pt x="1333" y="1045"/>
                      <a:pt x="1354" y="1045"/>
                    </a:cubicBezTo>
                    <a:cubicBezTo>
                      <a:pt x="1559" y="1045"/>
                      <a:pt x="1723" y="1209"/>
                      <a:pt x="1743" y="1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grpSp>
        <p:nvGrpSpPr>
          <p:cNvPr id="39" name="Group 38"/>
          <p:cNvGrpSpPr/>
          <p:nvPr/>
        </p:nvGrpSpPr>
        <p:grpSpPr>
          <a:xfrm>
            <a:off x="7416992" y="3748413"/>
            <a:ext cx="746719" cy="746720"/>
            <a:chOff x="10758544" y="3621450"/>
            <a:chExt cx="761891" cy="761892"/>
          </a:xfrm>
        </p:grpSpPr>
        <p:sp>
          <p:nvSpPr>
            <p:cNvPr id="122" name="Oval 121"/>
            <p:cNvSpPr/>
            <p:nvPr/>
          </p:nvSpPr>
          <p:spPr bwMode="auto">
            <a:xfrm>
              <a:off x="10758544" y="3621450"/>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23" fontAlgn="base">
                <a:lnSpc>
                  <a:spcPct val="90000"/>
                </a:lnSpc>
                <a:spcBef>
                  <a:spcPct val="0"/>
                </a:spcBef>
                <a:spcAft>
                  <a:spcPct val="0"/>
                </a:spcAft>
                <a:defRPr/>
              </a:pPr>
              <a:endParaRPr lang="en-US" sz="2352"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38" name="Freeform 15"/>
            <p:cNvSpPr>
              <a:spLocks noEditPoints="1"/>
            </p:cNvSpPr>
            <p:nvPr/>
          </p:nvSpPr>
          <p:spPr bwMode="auto">
            <a:xfrm rot="5400000">
              <a:off x="10938707" y="3788085"/>
              <a:ext cx="401564" cy="428622"/>
            </a:xfrm>
            <a:custGeom>
              <a:avLst/>
              <a:gdLst>
                <a:gd name="T0" fmla="*/ 1577 w 1894"/>
                <a:gd name="T1" fmla="*/ 308 h 2022"/>
                <a:gd name="T2" fmla="*/ 1577 w 1894"/>
                <a:gd name="T3" fmla="*/ 1170 h 2022"/>
                <a:gd name="T4" fmla="*/ 1568 w 1894"/>
                <a:gd name="T5" fmla="*/ 1170 h 2022"/>
                <a:gd name="T6" fmla="*/ 1568 w 1894"/>
                <a:gd name="T7" fmla="*/ 1187 h 2022"/>
                <a:gd name="T8" fmla="*/ 1604 w 1894"/>
                <a:gd name="T9" fmla="*/ 1222 h 2022"/>
                <a:gd name="T10" fmla="*/ 1868 w 1894"/>
                <a:gd name="T11" fmla="*/ 1222 h 2022"/>
                <a:gd name="T12" fmla="*/ 1886 w 1894"/>
                <a:gd name="T13" fmla="*/ 1249 h 2022"/>
                <a:gd name="T14" fmla="*/ 1287 w 1894"/>
                <a:gd name="T15" fmla="*/ 2004 h 2022"/>
                <a:gd name="T16" fmla="*/ 1260 w 1894"/>
                <a:gd name="T17" fmla="*/ 2022 h 2022"/>
                <a:gd name="T18" fmla="*/ 1242 w 1894"/>
                <a:gd name="T19" fmla="*/ 2004 h 2022"/>
                <a:gd name="T20" fmla="*/ 661 w 1894"/>
                <a:gd name="T21" fmla="*/ 1249 h 2022"/>
                <a:gd name="T22" fmla="*/ 670 w 1894"/>
                <a:gd name="T23" fmla="*/ 1222 h 2022"/>
                <a:gd name="T24" fmla="*/ 934 w 1894"/>
                <a:gd name="T25" fmla="*/ 1222 h 2022"/>
                <a:gd name="T26" fmla="*/ 969 w 1894"/>
                <a:gd name="T27" fmla="*/ 1187 h 2022"/>
                <a:gd name="T28" fmla="*/ 969 w 1894"/>
                <a:gd name="T29" fmla="*/ 1170 h 2022"/>
                <a:gd name="T30" fmla="*/ 969 w 1894"/>
                <a:gd name="T31" fmla="*/ 1170 h 2022"/>
                <a:gd name="T32" fmla="*/ 969 w 1894"/>
                <a:gd name="T33" fmla="*/ 844 h 2022"/>
                <a:gd name="T34" fmla="*/ 1225 w 1894"/>
                <a:gd name="T35" fmla="*/ 844 h 2022"/>
                <a:gd name="T36" fmla="*/ 1287 w 1894"/>
                <a:gd name="T37" fmla="*/ 809 h 2022"/>
                <a:gd name="T38" fmla="*/ 1269 w 1894"/>
                <a:gd name="T39" fmla="*/ 739 h 2022"/>
                <a:gd name="T40" fmla="*/ 960 w 1894"/>
                <a:gd name="T41" fmla="*/ 334 h 2022"/>
                <a:gd name="T42" fmla="*/ 960 w 1894"/>
                <a:gd name="T43" fmla="*/ 308 h 2022"/>
                <a:gd name="T44" fmla="*/ 996 w 1894"/>
                <a:gd name="T45" fmla="*/ 273 h 2022"/>
                <a:gd name="T46" fmla="*/ 1542 w 1894"/>
                <a:gd name="T47" fmla="*/ 273 h 2022"/>
                <a:gd name="T48" fmla="*/ 1577 w 1894"/>
                <a:gd name="T49" fmla="*/ 308 h 2022"/>
                <a:gd name="T50" fmla="*/ 952 w 1894"/>
                <a:gd name="T51" fmla="*/ 792 h 2022"/>
                <a:gd name="T52" fmla="*/ 1225 w 1894"/>
                <a:gd name="T53" fmla="*/ 792 h 2022"/>
                <a:gd name="T54" fmla="*/ 1234 w 1894"/>
                <a:gd name="T55" fmla="*/ 765 h 2022"/>
                <a:gd name="T56" fmla="*/ 652 w 1894"/>
                <a:gd name="T57" fmla="*/ 9 h 2022"/>
                <a:gd name="T58" fmla="*/ 626 w 1894"/>
                <a:gd name="T59" fmla="*/ 0 h 2022"/>
                <a:gd name="T60" fmla="*/ 608 w 1894"/>
                <a:gd name="T61" fmla="*/ 9 h 2022"/>
                <a:gd name="T62" fmla="*/ 9 w 1894"/>
                <a:gd name="T63" fmla="*/ 765 h 2022"/>
                <a:gd name="T64" fmla="*/ 27 w 1894"/>
                <a:gd name="T65" fmla="*/ 792 h 2022"/>
                <a:gd name="T66" fmla="*/ 282 w 1894"/>
                <a:gd name="T67" fmla="*/ 792 h 2022"/>
                <a:gd name="T68" fmla="*/ 317 w 1894"/>
                <a:gd name="T69" fmla="*/ 827 h 2022"/>
                <a:gd name="T70" fmla="*/ 317 w 1894"/>
                <a:gd name="T71" fmla="*/ 1670 h 2022"/>
                <a:gd name="T72" fmla="*/ 353 w 1894"/>
                <a:gd name="T73" fmla="*/ 1706 h 2022"/>
                <a:gd name="T74" fmla="*/ 890 w 1894"/>
                <a:gd name="T75" fmla="*/ 1706 h 2022"/>
                <a:gd name="T76" fmla="*/ 925 w 1894"/>
                <a:gd name="T77" fmla="*/ 1670 h 2022"/>
                <a:gd name="T78" fmla="*/ 925 w 1894"/>
                <a:gd name="T79" fmla="*/ 1670 h 2022"/>
                <a:gd name="T80" fmla="*/ 617 w 1894"/>
                <a:gd name="T81" fmla="*/ 1284 h 2022"/>
                <a:gd name="T82" fmla="*/ 608 w 1894"/>
                <a:gd name="T83" fmla="*/ 1213 h 2022"/>
                <a:gd name="T84" fmla="*/ 670 w 1894"/>
                <a:gd name="T85" fmla="*/ 1178 h 2022"/>
                <a:gd name="T86" fmla="*/ 925 w 1894"/>
                <a:gd name="T87" fmla="*/ 1178 h 2022"/>
                <a:gd name="T88" fmla="*/ 925 w 1894"/>
                <a:gd name="T89" fmla="*/ 827 h 2022"/>
                <a:gd name="T90" fmla="*/ 952 w 1894"/>
                <a:gd name="T91" fmla="*/ 7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4" h="2022">
                  <a:moveTo>
                    <a:pt x="1577" y="308"/>
                  </a:moveTo>
                  <a:cubicBezTo>
                    <a:pt x="1577" y="1170"/>
                    <a:pt x="1577" y="1170"/>
                    <a:pt x="1577" y="1170"/>
                  </a:cubicBezTo>
                  <a:cubicBezTo>
                    <a:pt x="1568" y="1170"/>
                    <a:pt x="1568" y="1170"/>
                    <a:pt x="1568" y="1170"/>
                  </a:cubicBezTo>
                  <a:cubicBezTo>
                    <a:pt x="1568" y="1187"/>
                    <a:pt x="1568" y="1187"/>
                    <a:pt x="1568" y="1187"/>
                  </a:cubicBezTo>
                  <a:cubicBezTo>
                    <a:pt x="1568" y="1213"/>
                    <a:pt x="1586" y="1222"/>
                    <a:pt x="1604" y="1222"/>
                  </a:cubicBezTo>
                  <a:cubicBezTo>
                    <a:pt x="1868" y="1222"/>
                    <a:pt x="1868" y="1222"/>
                    <a:pt x="1868" y="1222"/>
                  </a:cubicBezTo>
                  <a:cubicBezTo>
                    <a:pt x="1886" y="1222"/>
                    <a:pt x="1894" y="1240"/>
                    <a:pt x="1886" y="1249"/>
                  </a:cubicBezTo>
                  <a:cubicBezTo>
                    <a:pt x="1287" y="2004"/>
                    <a:pt x="1287" y="2004"/>
                    <a:pt x="1287" y="2004"/>
                  </a:cubicBezTo>
                  <a:cubicBezTo>
                    <a:pt x="1278" y="2013"/>
                    <a:pt x="1269" y="2022"/>
                    <a:pt x="1260" y="2022"/>
                  </a:cubicBezTo>
                  <a:cubicBezTo>
                    <a:pt x="1251" y="2022"/>
                    <a:pt x="1251" y="2013"/>
                    <a:pt x="1242" y="2004"/>
                  </a:cubicBezTo>
                  <a:cubicBezTo>
                    <a:pt x="661" y="1249"/>
                    <a:pt x="661" y="1249"/>
                    <a:pt x="661" y="1249"/>
                  </a:cubicBezTo>
                  <a:cubicBezTo>
                    <a:pt x="643" y="1240"/>
                    <a:pt x="652" y="1222"/>
                    <a:pt x="670" y="1222"/>
                  </a:cubicBezTo>
                  <a:cubicBezTo>
                    <a:pt x="934" y="1222"/>
                    <a:pt x="934" y="1222"/>
                    <a:pt x="934" y="1222"/>
                  </a:cubicBezTo>
                  <a:cubicBezTo>
                    <a:pt x="952" y="1222"/>
                    <a:pt x="969" y="1213"/>
                    <a:pt x="969" y="1187"/>
                  </a:cubicBezTo>
                  <a:cubicBezTo>
                    <a:pt x="969" y="1170"/>
                    <a:pt x="969" y="1170"/>
                    <a:pt x="969" y="1170"/>
                  </a:cubicBezTo>
                  <a:cubicBezTo>
                    <a:pt x="969" y="1170"/>
                    <a:pt x="969" y="1170"/>
                    <a:pt x="969" y="1170"/>
                  </a:cubicBezTo>
                  <a:cubicBezTo>
                    <a:pt x="969" y="844"/>
                    <a:pt x="969" y="844"/>
                    <a:pt x="969" y="844"/>
                  </a:cubicBezTo>
                  <a:cubicBezTo>
                    <a:pt x="1225" y="844"/>
                    <a:pt x="1225" y="844"/>
                    <a:pt x="1225" y="844"/>
                  </a:cubicBezTo>
                  <a:cubicBezTo>
                    <a:pt x="1251" y="844"/>
                    <a:pt x="1269" y="827"/>
                    <a:pt x="1287" y="809"/>
                  </a:cubicBezTo>
                  <a:cubicBezTo>
                    <a:pt x="1295" y="783"/>
                    <a:pt x="1287" y="756"/>
                    <a:pt x="1269" y="739"/>
                  </a:cubicBezTo>
                  <a:cubicBezTo>
                    <a:pt x="960" y="334"/>
                    <a:pt x="960" y="334"/>
                    <a:pt x="960" y="334"/>
                  </a:cubicBezTo>
                  <a:cubicBezTo>
                    <a:pt x="960" y="308"/>
                    <a:pt x="960" y="308"/>
                    <a:pt x="960" y="308"/>
                  </a:cubicBezTo>
                  <a:cubicBezTo>
                    <a:pt x="960" y="291"/>
                    <a:pt x="978" y="273"/>
                    <a:pt x="996" y="273"/>
                  </a:cubicBezTo>
                  <a:cubicBezTo>
                    <a:pt x="1542" y="273"/>
                    <a:pt x="1542" y="273"/>
                    <a:pt x="1542" y="273"/>
                  </a:cubicBezTo>
                  <a:cubicBezTo>
                    <a:pt x="1560" y="273"/>
                    <a:pt x="1577" y="291"/>
                    <a:pt x="1577" y="308"/>
                  </a:cubicBezTo>
                  <a:close/>
                  <a:moveTo>
                    <a:pt x="952" y="792"/>
                  </a:moveTo>
                  <a:cubicBezTo>
                    <a:pt x="1225" y="792"/>
                    <a:pt x="1225" y="792"/>
                    <a:pt x="1225" y="792"/>
                  </a:cubicBezTo>
                  <a:cubicBezTo>
                    <a:pt x="1242" y="792"/>
                    <a:pt x="1242" y="783"/>
                    <a:pt x="1234" y="765"/>
                  </a:cubicBezTo>
                  <a:cubicBezTo>
                    <a:pt x="652" y="9"/>
                    <a:pt x="652" y="9"/>
                    <a:pt x="652" y="9"/>
                  </a:cubicBezTo>
                  <a:cubicBezTo>
                    <a:pt x="643" y="0"/>
                    <a:pt x="634" y="0"/>
                    <a:pt x="626" y="0"/>
                  </a:cubicBezTo>
                  <a:cubicBezTo>
                    <a:pt x="626" y="0"/>
                    <a:pt x="617" y="0"/>
                    <a:pt x="608" y="9"/>
                  </a:cubicBezTo>
                  <a:cubicBezTo>
                    <a:pt x="9" y="765"/>
                    <a:pt x="9" y="765"/>
                    <a:pt x="9" y="765"/>
                  </a:cubicBezTo>
                  <a:cubicBezTo>
                    <a:pt x="0" y="783"/>
                    <a:pt x="9" y="792"/>
                    <a:pt x="27" y="792"/>
                  </a:cubicBezTo>
                  <a:cubicBezTo>
                    <a:pt x="282" y="792"/>
                    <a:pt x="282" y="792"/>
                    <a:pt x="282" y="792"/>
                  </a:cubicBezTo>
                  <a:cubicBezTo>
                    <a:pt x="300" y="792"/>
                    <a:pt x="317" y="809"/>
                    <a:pt x="317" y="827"/>
                  </a:cubicBezTo>
                  <a:cubicBezTo>
                    <a:pt x="317" y="1670"/>
                    <a:pt x="317" y="1670"/>
                    <a:pt x="317" y="1670"/>
                  </a:cubicBezTo>
                  <a:cubicBezTo>
                    <a:pt x="317" y="1697"/>
                    <a:pt x="335" y="1706"/>
                    <a:pt x="353" y="1706"/>
                  </a:cubicBezTo>
                  <a:cubicBezTo>
                    <a:pt x="890" y="1706"/>
                    <a:pt x="890" y="1706"/>
                    <a:pt x="890" y="1706"/>
                  </a:cubicBezTo>
                  <a:cubicBezTo>
                    <a:pt x="908" y="1706"/>
                    <a:pt x="925" y="1697"/>
                    <a:pt x="925" y="1670"/>
                  </a:cubicBezTo>
                  <a:cubicBezTo>
                    <a:pt x="925" y="1670"/>
                    <a:pt x="925" y="1670"/>
                    <a:pt x="925" y="1670"/>
                  </a:cubicBezTo>
                  <a:cubicBezTo>
                    <a:pt x="617" y="1284"/>
                    <a:pt x="617" y="1284"/>
                    <a:pt x="617" y="1284"/>
                  </a:cubicBezTo>
                  <a:cubicBezTo>
                    <a:pt x="599" y="1257"/>
                    <a:pt x="599" y="1231"/>
                    <a:pt x="608" y="1213"/>
                  </a:cubicBezTo>
                  <a:cubicBezTo>
                    <a:pt x="617" y="1187"/>
                    <a:pt x="643" y="1178"/>
                    <a:pt x="670" y="1178"/>
                  </a:cubicBezTo>
                  <a:cubicBezTo>
                    <a:pt x="925" y="1178"/>
                    <a:pt x="925" y="1178"/>
                    <a:pt x="925" y="1178"/>
                  </a:cubicBezTo>
                  <a:cubicBezTo>
                    <a:pt x="925" y="827"/>
                    <a:pt x="925" y="827"/>
                    <a:pt x="925" y="827"/>
                  </a:cubicBezTo>
                  <a:cubicBezTo>
                    <a:pt x="925" y="809"/>
                    <a:pt x="934" y="792"/>
                    <a:pt x="952" y="792"/>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40">
                <a:defRPr/>
              </a:pPr>
              <a:endParaRPr lang="en-US" sz="1799" kern="0">
                <a:solidFill>
                  <a:srgbClr val="505050"/>
                </a:solidFill>
                <a:latin typeface="Segoe UI"/>
              </a:endParaRPr>
            </a:p>
          </p:txBody>
        </p:sp>
      </p:grpSp>
      <p:grpSp>
        <p:nvGrpSpPr>
          <p:cNvPr id="204" name="Group 203"/>
          <p:cNvGrpSpPr/>
          <p:nvPr/>
        </p:nvGrpSpPr>
        <p:grpSpPr>
          <a:xfrm>
            <a:off x="5283495" y="100478"/>
            <a:ext cx="4610631" cy="4606184"/>
            <a:chOff x="5303837" y="144462"/>
            <a:chExt cx="4703084" cy="4698548"/>
          </a:xfrm>
        </p:grpSpPr>
        <p:grpSp>
          <p:nvGrpSpPr>
            <p:cNvPr id="223" name="Group 222"/>
            <p:cNvGrpSpPr/>
            <p:nvPr/>
          </p:nvGrpSpPr>
          <p:grpSpPr>
            <a:xfrm>
              <a:off x="5303837" y="144462"/>
              <a:ext cx="4703084" cy="4698548"/>
              <a:chOff x="1952530" y="-1740734"/>
              <a:chExt cx="10270980" cy="10261079"/>
            </a:xfrm>
          </p:grpSpPr>
          <p:grpSp>
            <p:nvGrpSpPr>
              <p:cNvPr id="230" name="Group 229"/>
              <p:cNvGrpSpPr/>
              <p:nvPr/>
            </p:nvGrpSpPr>
            <p:grpSpPr>
              <a:xfrm>
                <a:off x="1952530" y="-1740734"/>
                <a:ext cx="10270980" cy="10261079"/>
                <a:chOff x="16648" y="-3674747"/>
                <a:chExt cx="14142744" cy="14129106"/>
              </a:xfrm>
            </p:grpSpPr>
            <p:grpSp>
              <p:nvGrpSpPr>
                <p:cNvPr id="238" name="Group 237"/>
                <p:cNvGrpSpPr/>
                <p:nvPr/>
              </p:nvGrpSpPr>
              <p:grpSpPr>
                <a:xfrm>
                  <a:off x="16648" y="-3674747"/>
                  <a:ext cx="14142744" cy="14129106"/>
                  <a:chOff x="-51626" y="-3606876"/>
                  <a:chExt cx="14142744" cy="14129106"/>
                </a:xfrm>
              </p:grpSpPr>
              <p:sp>
                <p:nvSpPr>
                  <p:cNvPr id="240" name="Pie 65"/>
                  <p:cNvSpPr/>
                  <p:nvPr/>
                </p:nvSpPr>
                <p:spPr>
                  <a:xfrm rot="8100000">
                    <a:off x="-51626" y="-3598005"/>
                    <a:ext cx="14120233" cy="14120235"/>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1" name="Pie 66"/>
                  <p:cNvSpPr/>
                  <p:nvPr/>
                </p:nvSpPr>
                <p:spPr>
                  <a:xfrm rot="8650228">
                    <a:off x="-29112" y="-3598005"/>
                    <a:ext cx="14120230" cy="14120232"/>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2" name="Pie 68"/>
                  <p:cNvSpPr/>
                  <p:nvPr/>
                </p:nvSpPr>
                <p:spPr>
                  <a:xfrm rot="9200540">
                    <a:off x="-29113" y="-3598005"/>
                    <a:ext cx="14120231" cy="14120232"/>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3" name="Pie 71"/>
                  <p:cNvSpPr/>
                  <p:nvPr/>
                </p:nvSpPr>
                <p:spPr>
                  <a:xfrm rot="9761099">
                    <a:off x="-38046" y="-3602441"/>
                    <a:ext cx="14120230"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4" name="Pie 72"/>
                  <p:cNvSpPr/>
                  <p:nvPr/>
                </p:nvSpPr>
                <p:spPr>
                  <a:xfrm rot="11531487">
                    <a:off x="-51626" y="-3602441"/>
                    <a:ext cx="14120230"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5" name="Pie 73"/>
                  <p:cNvSpPr/>
                  <p:nvPr/>
                </p:nvSpPr>
                <p:spPr>
                  <a:xfrm rot="12081715">
                    <a:off x="-29113" y="-3602440"/>
                    <a:ext cx="14120231" cy="14120234"/>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6" name="Pie 74"/>
                  <p:cNvSpPr/>
                  <p:nvPr/>
                </p:nvSpPr>
                <p:spPr>
                  <a:xfrm rot="12632027">
                    <a:off x="-29113" y="-3602441"/>
                    <a:ext cx="14120231"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7" name="Pie 75"/>
                  <p:cNvSpPr/>
                  <p:nvPr/>
                </p:nvSpPr>
                <p:spPr>
                  <a:xfrm rot="13192586">
                    <a:off x="-38046" y="-3606876"/>
                    <a:ext cx="14120231"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8" name="Pie 76"/>
                  <p:cNvSpPr/>
                  <p:nvPr/>
                </p:nvSpPr>
                <p:spPr>
                  <a:xfrm rot="10368099">
                    <a:off x="-39726" y="-3602442"/>
                    <a:ext cx="14120231"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49" name="Pie 77"/>
                  <p:cNvSpPr/>
                  <p:nvPr/>
                </p:nvSpPr>
                <p:spPr>
                  <a:xfrm rot="10954026">
                    <a:off x="-39727" y="-3602438"/>
                    <a:ext cx="14120230"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grpSp>
            <p:sp>
              <p:nvSpPr>
                <p:cNvPr id="239" name="Pie 64"/>
                <p:cNvSpPr/>
                <p:nvPr/>
              </p:nvSpPr>
              <p:spPr>
                <a:xfrm rot="8100000">
                  <a:off x="2607866" y="-943535"/>
                  <a:ext cx="8783001" cy="8783002"/>
                </a:xfrm>
                <a:prstGeom prst="pie">
                  <a:avLst>
                    <a:gd name="adj1" fmla="val 10794123"/>
                    <a:gd name="adj2" fmla="val 16206140"/>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srgbClr val="B4009E">
                        <a:lumMod val="40000"/>
                        <a:lumOff val="60000"/>
                      </a:srgbClr>
                    </a:solidFill>
                    <a:latin typeface="Segoe UI"/>
                  </a:endParaRPr>
                </a:p>
              </p:txBody>
            </p:sp>
          </p:grpSp>
          <p:sp>
            <p:nvSpPr>
              <p:cNvPr id="231" name="Block Arc 230"/>
              <p:cNvSpPr/>
              <p:nvPr/>
            </p:nvSpPr>
            <p:spPr>
              <a:xfrm rot="5400000">
                <a:off x="5053977" y="1385144"/>
                <a:ext cx="4091238" cy="4091238"/>
              </a:xfrm>
              <a:prstGeom prst="blockArc">
                <a:avLst>
                  <a:gd name="adj1" fmla="val 13370016"/>
                  <a:gd name="adj2" fmla="val 19013162"/>
                  <a:gd name="adj3" fmla="val 2933"/>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32" name="Block Arc 231"/>
              <p:cNvSpPr/>
              <p:nvPr/>
            </p:nvSpPr>
            <p:spPr>
              <a:xfrm rot="5400000">
                <a:off x="4673846" y="959796"/>
                <a:ext cx="4831404" cy="4831404"/>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33" name="Block Arc 232"/>
              <p:cNvSpPr/>
              <p:nvPr/>
            </p:nvSpPr>
            <p:spPr>
              <a:xfrm rot="5400000">
                <a:off x="4313256" y="571981"/>
                <a:ext cx="5592744" cy="5592744"/>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34" name="Block Arc 233"/>
              <p:cNvSpPr/>
              <p:nvPr/>
            </p:nvSpPr>
            <p:spPr>
              <a:xfrm rot="5400000">
                <a:off x="5073042" y="1395954"/>
                <a:ext cx="4091238" cy="4091238"/>
              </a:xfrm>
              <a:prstGeom prst="blockArc">
                <a:avLst>
                  <a:gd name="adj1" fmla="val 13370016"/>
                  <a:gd name="adj2" fmla="val 19013162"/>
                  <a:gd name="adj3" fmla="val 2933"/>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35" name="Block Arc 234"/>
              <p:cNvSpPr/>
              <p:nvPr/>
            </p:nvSpPr>
            <p:spPr>
              <a:xfrm rot="5400000">
                <a:off x="3835626" y="163849"/>
                <a:ext cx="6492033" cy="6492031"/>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srgbClr val="B4009E">
                      <a:lumMod val="40000"/>
                      <a:lumOff val="60000"/>
                    </a:srgbClr>
                  </a:solidFill>
                  <a:latin typeface="Segoe UI"/>
                </a:endParaRPr>
              </a:p>
            </p:txBody>
          </p:sp>
          <p:sp>
            <p:nvSpPr>
              <p:cNvPr id="236" name="Block Arc 235"/>
              <p:cNvSpPr/>
              <p:nvPr/>
            </p:nvSpPr>
            <p:spPr>
              <a:xfrm rot="5400000">
                <a:off x="3307281" y="-371620"/>
                <a:ext cx="7556768" cy="7556766"/>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37" name="Block Arc 236"/>
              <p:cNvSpPr/>
              <p:nvPr/>
            </p:nvSpPr>
            <p:spPr>
              <a:xfrm rot="5400000">
                <a:off x="2661714" y="-1011956"/>
                <a:ext cx="8870085" cy="8870083"/>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grpSp>
        <p:sp>
          <p:nvSpPr>
            <p:cNvPr id="224" name="Pie 78"/>
            <p:cNvSpPr/>
            <p:nvPr/>
          </p:nvSpPr>
          <p:spPr>
            <a:xfrm rot="8100000">
              <a:off x="6047899" y="1016455"/>
              <a:ext cx="2988360" cy="2988355"/>
            </a:xfrm>
            <a:prstGeom prst="pie">
              <a:avLst>
                <a:gd name="adj1" fmla="val 10912906"/>
                <a:gd name="adj2" fmla="val 12349708"/>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25" name="Pie 79"/>
            <p:cNvSpPr/>
            <p:nvPr/>
          </p:nvSpPr>
          <p:spPr>
            <a:xfrm rot="11825569">
              <a:off x="6047899" y="998692"/>
              <a:ext cx="2988360" cy="2988355"/>
            </a:xfrm>
            <a:prstGeom prst="pie">
              <a:avLst>
                <a:gd name="adj1" fmla="val 10941964"/>
                <a:gd name="adj2" fmla="val 12400818"/>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26" name="Pie 80"/>
            <p:cNvSpPr/>
            <p:nvPr/>
          </p:nvSpPr>
          <p:spPr>
            <a:xfrm rot="10053686">
              <a:off x="6047898" y="1005354"/>
              <a:ext cx="2988360" cy="2988355"/>
            </a:xfrm>
            <a:prstGeom prst="pie">
              <a:avLst>
                <a:gd name="adj1" fmla="val 10702662"/>
                <a:gd name="adj2" fmla="val 12430615"/>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B4009E">
                    <a:lumMod val="40000"/>
                    <a:lumOff val="60000"/>
                  </a:srgbClr>
                </a:solidFill>
                <a:latin typeface="Segoe UI"/>
              </a:endParaRPr>
            </a:p>
          </p:txBody>
        </p:sp>
        <p:sp>
          <p:nvSpPr>
            <p:cNvPr id="227" name="Rectangle 226"/>
            <p:cNvSpPr/>
            <p:nvPr/>
          </p:nvSpPr>
          <p:spPr>
            <a:xfrm>
              <a:off x="8447593" y="1561945"/>
              <a:ext cx="863685" cy="51801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mobile</a:t>
              </a:r>
            </a:p>
          </p:txBody>
        </p:sp>
        <p:sp>
          <p:nvSpPr>
            <p:cNvPr id="228" name="Rectangle 227"/>
            <p:cNvSpPr/>
            <p:nvPr/>
          </p:nvSpPr>
          <p:spPr>
            <a:xfrm>
              <a:off x="8447593" y="2211868"/>
              <a:ext cx="745954" cy="51801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tablet</a:t>
              </a:r>
            </a:p>
          </p:txBody>
        </p:sp>
        <p:sp>
          <p:nvSpPr>
            <p:cNvPr id="229" name="Rectangle 228"/>
            <p:cNvSpPr/>
            <p:nvPr/>
          </p:nvSpPr>
          <p:spPr>
            <a:xfrm>
              <a:off x="8447593" y="2938010"/>
              <a:ext cx="1089706" cy="5180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desktop</a:t>
              </a:r>
            </a:p>
          </p:txBody>
        </p:sp>
      </p:grpSp>
      <p:grpSp>
        <p:nvGrpSpPr>
          <p:cNvPr id="205" name="Group 204"/>
          <p:cNvGrpSpPr/>
          <p:nvPr/>
        </p:nvGrpSpPr>
        <p:grpSpPr>
          <a:xfrm>
            <a:off x="2220712" y="1270368"/>
            <a:ext cx="3107135" cy="2267761"/>
            <a:chOff x="3421168" y="1516061"/>
            <a:chExt cx="3169440" cy="2313234"/>
          </a:xfrm>
        </p:grpSpPr>
        <p:grpSp>
          <p:nvGrpSpPr>
            <p:cNvPr id="213" name="Group 212"/>
            <p:cNvGrpSpPr/>
            <p:nvPr/>
          </p:nvGrpSpPr>
          <p:grpSpPr>
            <a:xfrm>
              <a:off x="4945167" y="1517006"/>
              <a:ext cx="1645441" cy="2312289"/>
              <a:chOff x="4618036" y="1593206"/>
              <a:chExt cx="2084498" cy="2312289"/>
            </a:xfrm>
          </p:grpSpPr>
          <p:sp>
            <p:nvSpPr>
              <p:cNvPr id="220" name="Flowchart: Manual Operation 18"/>
              <p:cNvSpPr/>
              <p:nvPr/>
            </p:nvSpPr>
            <p:spPr>
              <a:xfrm rot="16200000">
                <a:off x="5335803" y="1717148"/>
                <a:ext cx="657383" cy="207607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389 w 10000"/>
                  <a:gd name="connsiteY2" fmla="*/ 8107 h 10000"/>
                  <a:gd name="connsiteX3" fmla="*/ 8000 w 10000"/>
                  <a:gd name="connsiteY3" fmla="*/ 10000 h 10000"/>
                  <a:gd name="connsiteX4" fmla="*/ 2000 w 10000"/>
                  <a:gd name="connsiteY4" fmla="*/ 10000 h 10000"/>
                  <a:gd name="connsiteX5" fmla="*/ 0 w 10000"/>
                  <a:gd name="connsiteY5" fmla="*/ 0 h 10000"/>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1613 w 10000"/>
                  <a:gd name="connsiteY6" fmla="*/ 8012 h 10014"/>
                  <a:gd name="connsiteX7" fmla="*/ 0 w 10000"/>
                  <a:gd name="connsiteY7"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1613 w 10000"/>
                  <a:gd name="connsiteY5" fmla="*/ 8012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51"/>
                  <a:gd name="connsiteX1" fmla="*/ 10000 w 10000"/>
                  <a:gd name="connsiteY1" fmla="*/ 0 h 10051"/>
                  <a:gd name="connsiteX2" fmla="*/ 8389 w 10000"/>
                  <a:gd name="connsiteY2" fmla="*/ 8107 h 10051"/>
                  <a:gd name="connsiteX3" fmla="*/ 5107 w 10000"/>
                  <a:gd name="connsiteY3" fmla="*/ 10051 h 10051"/>
                  <a:gd name="connsiteX4" fmla="*/ 1613 w 10000"/>
                  <a:gd name="connsiteY4" fmla="*/ 8012 h 10051"/>
                  <a:gd name="connsiteX5" fmla="*/ 0 w 10000"/>
                  <a:gd name="connsiteY5" fmla="*/ 0 h 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1">
                    <a:moveTo>
                      <a:pt x="0" y="0"/>
                    </a:moveTo>
                    <a:lnTo>
                      <a:pt x="10000" y="0"/>
                    </a:lnTo>
                    <a:lnTo>
                      <a:pt x="8389" y="8107"/>
                    </a:lnTo>
                    <a:cubicBezTo>
                      <a:pt x="6085" y="9441"/>
                      <a:pt x="6642" y="9097"/>
                      <a:pt x="5107" y="10051"/>
                    </a:cubicBezTo>
                    <a:lnTo>
                      <a:pt x="1613" y="8012"/>
                    </a:lnTo>
                    <a:lnTo>
                      <a:pt x="0" y="0"/>
                    </a:lnTo>
                    <a:close/>
                  </a:path>
                </a:pathLst>
              </a:custGeom>
              <a:solidFill>
                <a:srgbClr val="0072C6">
                  <a:alpha val="25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latin typeface="Segoe UI"/>
                </a:endParaRPr>
              </a:p>
            </p:txBody>
          </p:sp>
          <p:sp>
            <p:nvSpPr>
              <p:cNvPr id="221" name="Diagonal Stripe 220"/>
              <p:cNvSpPr/>
              <p:nvPr/>
            </p:nvSpPr>
            <p:spPr>
              <a:xfrm flipV="1">
                <a:off x="4618656" y="1593206"/>
                <a:ext cx="2075646" cy="1156710"/>
              </a:xfrm>
              <a:prstGeom prst="diagStripe">
                <a:avLst>
                  <a:gd name="adj" fmla="val 42866"/>
                </a:avLst>
              </a:prstGeom>
              <a:solidFill>
                <a:schemeClr val="tx2">
                  <a:lumMod val="75000"/>
                  <a:alpha val="25000"/>
                </a:schemeClr>
              </a:solidFill>
              <a:ln w="10795" cap="flat" cmpd="sng" algn="ctr">
                <a:noFill/>
                <a:prstDash val="solid"/>
              </a:ln>
              <a:effectLst/>
            </p:spPr>
            <p:txBody>
              <a:bodyPr rtlCol="0" anchor="ctr"/>
              <a:lstStyle/>
              <a:p>
                <a:pPr algn="ctr"/>
                <a:endParaRPr lang="en-US">
                  <a:solidFill>
                    <a:srgbClr val="FFFFFF"/>
                  </a:solidFill>
                  <a:latin typeface="Segoe UI"/>
                </a:endParaRPr>
              </a:p>
            </p:txBody>
          </p:sp>
          <p:sp>
            <p:nvSpPr>
              <p:cNvPr id="222" name="Diagonal Stripe 221"/>
              <p:cNvSpPr/>
              <p:nvPr/>
            </p:nvSpPr>
            <p:spPr>
              <a:xfrm>
                <a:off x="4618036" y="2748799"/>
                <a:ext cx="2075646" cy="1156696"/>
              </a:xfrm>
              <a:prstGeom prst="diagStripe">
                <a:avLst>
                  <a:gd name="adj" fmla="val 42866"/>
                </a:avLst>
              </a:prstGeom>
              <a:solidFill>
                <a:schemeClr val="tx2">
                  <a:lumMod val="75000"/>
                  <a:alpha val="25000"/>
                </a:schemeClr>
              </a:solidFill>
              <a:ln w="10795" cap="flat" cmpd="sng" algn="ctr">
                <a:noFill/>
                <a:prstDash val="solid"/>
              </a:ln>
              <a:effectLst/>
            </p:spPr>
            <p:txBody>
              <a:bodyPr rtlCol="0" anchor="ctr"/>
              <a:lstStyle/>
              <a:p>
                <a:pPr algn="ctr"/>
                <a:endParaRPr lang="en-US">
                  <a:solidFill>
                    <a:srgbClr val="FFFFFF"/>
                  </a:solidFill>
                  <a:latin typeface="Segoe UI"/>
                </a:endParaRPr>
              </a:p>
            </p:txBody>
          </p:sp>
        </p:grpSp>
        <p:sp>
          <p:nvSpPr>
            <p:cNvPr id="214" name="Rectangle 213"/>
            <p:cNvSpPr/>
            <p:nvPr/>
          </p:nvSpPr>
          <p:spPr>
            <a:xfrm>
              <a:off x="3582904" y="1516061"/>
              <a:ext cx="1362882" cy="665501"/>
            </a:xfrm>
            <a:prstGeom prst="rect">
              <a:avLst/>
            </a:prstGeom>
            <a:solidFill>
              <a:schemeClr val="tx2">
                <a:lumMod val="75000"/>
                <a:alpha val="23000"/>
              </a:schemeClr>
            </a:solidFill>
            <a:ln w="10795" cap="flat" cmpd="sng" algn="ctr">
              <a:noFill/>
              <a:prstDash val="solid"/>
            </a:ln>
            <a:effectLst/>
          </p:spPr>
          <p:txBody>
            <a:bodyPr rtlCol="0" anchor="ctr"/>
            <a:lstStyle/>
            <a:p>
              <a:pPr algn="ctr"/>
              <a:endParaRPr lang="en-US">
                <a:solidFill>
                  <a:srgbClr val="FFFFFF"/>
                </a:solidFill>
                <a:latin typeface="Segoe UI"/>
              </a:endParaRPr>
            </a:p>
          </p:txBody>
        </p:sp>
        <p:sp>
          <p:nvSpPr>
            <p:cNvPr id="215" name="Rectangle 214"/>
            <p:cNvSpPr/>
            <p:nvPr/>
          </p:nvSpPr>
          <p:spPr>
            <a:xfrm>
              <a:off x="3589255" y="2347121"/>
              <a:ext cx="1362883" cy="652967"/>
            </a:xfrm>
            <a:prstGeom prst="rect">
              <a:avLst/>
            </a:prstGeom>
            <a:solidFill>
              <a:schemeClr val="tx2">
                <a:lumMod val="75000"/>
                <a:alpha val="23000"/>
              </a:schemeClr>
            </a:solidFill>
            <a:ln w="10795" cap="flat" cmpd="sng" algn="ctr">
              <a:noFill/>
              <a:prstDash val="solid"/>
            </a:ln>
            <a:effectLst/>
          </p:spPr>
          <p:txBody>
            <a:bodyPr rtlCol="0" anchor="ctr"/>
            <a:lstStyle/>
            <a:p>
              <a:pPr algn="ctr"/>
              <a:endParaRPr lang="en-US">
                <a:solidFill>
                  <a:srgbClr val="FFFFFF"/>
                </a:solidFill>
                <a:latin typeface="Segoe UI"/>
              </a:endParaRPr>
            </a:p>
          </p:txBody>
        </p:sp>
        <p:sp>
          <p:nvSpPr>
            <p:cNvPr id="216" name="Rectangle 215"/>
            <p:cNvSpPr/>
            <p:nvPr/>
          </p:nvSpPr>
          <p:spPr>
            <a:xfrm>
              <a:off x="3579972" y="3173412"/>
              <a:ext cx="1362883" cy="652967"/>
            </a:xfrm>
            <a:prstGeom prst="rect">
              <a:avLst/>
            </a:prstGeom>
            <a:solidFill>
              <a:schemeClr val="tx2">
                <a:lumMod val="75000"/>
                <a:alpha val="23000"/>
              </a:schemeClr>
            </a:solidFill>
            <a:ln w="10795" cap="flat" cmpd="sng" algn="ctr">
              <a:noFill/>
              <a:prstDash val="solid"/>
            </a:ln>
            <a:effectLst/>
          </p:spPr>
          <p:txBody>
            <a:bodyPr rtlCol="0" anchor="ctr"/>
            <a:lstStyle/>
            <a:p>
              <a:pPr algn="ctr"/>
              <a:endParaRPr lang="en-US">
                <a:solidFill>
                  <a:srgbClr val="FFFFFF"/>
                </a:solidFill>
                <a:latin typeface="Segoe UI"/>
              </a:endParaRPr>
            </a:p>
          </p:txBody>
        </p:sp>
        <p:sp>
          <p:nvSpPr>
            <p:cNvPr id="217" name="Rectangle 216"/>
            <p:cNvSpPr/>
            <p:nvPr/>
          </p:nvSpPr>
          <p:spPr>
            <a:xfrm>
              <a:off x="3421168" y="1592262"/>
              <a:ext cx="1193984" cy="51801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SaaS apps</a:t>
              </a:r>
            </a:p>
          </p:txBody>
        </p:sp>
        <p:sp>
          <p:nvSpPr>
            <p:cNvPr id="218" name="Rectangle 217"/>
            <p:cNvSpPr/>
            <p:nvPr/>
          </p:nvSpPr>
          <p:spPr>
            <a:xfrm>
              <a:off x="3421168" y="2425997"/>
              <a:ext cx="2012866" cy="51801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enterprise services</a:t>
              </a:r>
            </a:p>
          </p:txBody>
        </p:sp>
        <p:sp>
          <p:nvSpPr>
            <p:cNvPr id="219" name="Rectangle 218"/>
            <p:cNvSpPr/>
            <p:nvPr/>
          </p:nvSpPr>
          <p:spPr>
            <a:xfrm>
              <a:off x="3421168" y="3235343"/>
              <a:ext cx="1949406" cy="5180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b="1" dirty="0">
                  <a:solidFill>
                    <a:srgbClr val="FFFFFF">
                      <a:lumMod val="65000"/>
                      <a:lumOff val="35000"/>
                    </a:srgbClr>
                  </a:solidFill>
                  <a:latin typeface="Segoe UI Light" panose="020B0502040204020203" pitchFamily="34" charset="0"/>
                  <a:cs typeface="Segoe UI Light" panose="020B0502040204020203" pitchFamily="34" charset="0"/>
                </a:rPr>
                <a:t>business systems</a:t>
              </a:r>
            </a:p>
          </p:txBody>
        </p:sp>
      </p:grpSp>
      <p:grpSp>
        <p:nvGrpSpPr>
          <p:cNvPr id="206" name="Group 205"/>
          <p:cNvGrpSpPr/>
          <p:nvPr/>
        </p:nvGrpSpPr>
        <p:grpSpPr>
          <a:xfrm>
            <a:off x="4477154" y="1556651"/>
            <a:ext cx="3884293" cy="1716847"/>
            <a:chOff x="4481326" y="1629833"/>
            <a:chExt cx="3962180" cy="1751273"/>
          </a:xfrm>
        </p:grpSpPr>
        <p:sp>
          <p:nvSpPr>
            <p:cNvPr id="208" name="Pie 10"/>
            <p:cNvSpPr/>
            <p:nvPr/>
          </p:nvSpPr>
          <p:spPr>
            <a:xfrm rot="8100000">
              <a:off x="6692233" y="1629833"/>
              <a:ext cx="1751273" cy="1751273"/>
            </a:xfrm>
            <a:prstGeom prst="pie">
              <a:avLst>
                <a:gd name="adj1" fmla="val 10477102"/>
                <a:gd name="adj2" fmla="val 16619388"/>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latin typeface="Segoe UI"/>
              </a:endParaRPr>
            </a:p>
          </p:txBody>
        </p:sp>
        <p:grpSp>
          <p:nvGrpSpPr>
            <p:cNvPr id="209" name="Group 208"/>
            <p:cNvGrpSpPr/>
            <p:nvPr/>
          </p:nvGrpSpPr>
          <p:grpSpPr>
            <a:xfrm>
              <a:off x="4481326" y="1725667"/>
              <a:ext cx="3869447" cy="1581196"/>
              <a:chOff x="4481326" y="1725667"/>
              <a:chExt cx="3869447" cy="1581196"/>
            </a:xfrm>
          </p:grpSpPr>
          <p:sp>
            <p:nvSpPr>
              <p:cNvPr id="210" name="Pie 11"/>
              <p:cNvSpPr/>
              <p:nvPr/>
            </p:nvSpPr>
            <p:spPr>
              <a:xfrm rot="8100000">
                <a:off x="6769575" y="1725667"/>
                <a:ext cx="1581198" cy="1581196"/>
              </a:xfrm>
              <a:prstGeom prst="pie">
                <a:avLst>
                  <a:gd name="adj1" fmla="val 10855110"/>
                  <a:gd name="adj2" fmla="val 16146854"/>
                </a:avLst>
              </a:prstGeom>
              <a:solidFill>
                <a:schemeClr val="tx2">
                  <a:lumMod val="75000"/>
                </a:scheme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srgbClr val="FFFFFF"/>
                  </a:solidFill>
                  <a:latin typeface="Segoe UI"/>
                </a:endParaRPr>
              </a:p>
            </p:txBody>
          </p:sp>
          <p:sp>
            <p:nvSpPr>
              <p:cNvPr id="211" name="Rounded Rectangle 13"/>
              <p:cNvSpPr/>
              <p:nvPr/>
            </p:nvSpPr>
            <p:spPr>
              <a:xfrm>
                <a:off x="4481326" y="2252210"/>
                <a:ext cx="3413311" cy="495572"/>
              </a:xfrm>
              <a:prstGeom prst="roundRect">
                <a:avLst>
                  <a:gd name="adj" fmla="val 0"/>
                </a:avLst>
              </a:prstGeom>
              <a:solidFill>
                <a:schemeClr val="tx2">
                  <a:lumMod val="75000"/>
                </a:scheme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solidFill>
                    <a:prstClr val="white"/>
                  </a:solidFill>
                  <a:latin typeface="Segoe UI"/>
                </a:endParaRPr>
              </a:p>
            </p:txBody>
          </p:sp>
          <p:sp>
            <p:nvSpPr>
              <p:cNvPr id="212" name="Isosceles Triangle 211"/>
              <p:cNvSpPr/>
              <p:nvPr/>
            </p:nvSpPr>
            <p:spPr>
              <a:xfrm rot="16200000">
                <a:off x="6965313" y="1895722"/>
                <a:ext cx="1081652" cy="1241085"/>
              </a:xfrm>
              <a:prstGeom prst="triangle">
                <a:avLst/>
              </a:prstGeom>
              <a:solidFill>
                <a:schemeClr val="tx2">
                  <a:lumMod val="75000"/>
                </a:scheme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765">
                  <a:solidFill>
                    <a:srgbClr val="FFFFFF"/>
                  </a:solidFill>
                  <a:latin typeface="Segoe UI"/>
                </a:endParaRPr>
              </a:p>
            </p:txBody>
          </p:sp>
        </p:grpSp>
      </p:grpSp>
      <p:pic>
        <p:nvPicPr>
          <p:cNvPr id="207" name="Picture 206"/>
          <p:cNvPicPr>
            <a:picLocks noChangeAspect="1"/>
          </p:cNvPicPr>
          <p:nvPr/>
        </p:nvPicPr>
        <p:blipFill>
          <a:blip r:embed="rId3"/>
          <a:stretch>
            <a:fillRect/>
          </a:stretch>
        </p:blipFill>
        <p:spPr>
          <a:xfrm>
            <a:off x="5696133" y="1912725"/>
            <a:ext cx="1034798" cy="1034798"/>
          </a:xfrm>
          <a:prstGeom prst="rect">
            <a:avLst/>
          </a:prstGeom>
        </p:spPr>
      </p:pic>
    </p:spTree>
    <p:extLst>
      <p:ext uri="{BB962C8B-B14F-4D97-AF65-F5344CB8AC3E}">
        <p14:creationId xmlns:p14="http://schemas.microsoft.com/office/powerpoint/2010/main" val="1901537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250" fill="hold"/>
                                        <p:tgtEl>
                                          <p:spTgt spid="26"/>
                                        </p:tgtEl>
                                        <p:attrNameLst>
                                          <p:attrName>ppt_w</p:attrName>
                                        </p:attrNameLst>
                                      </p:cBhvr>
                                      <p:tavLst>
                                        <p:tav tm="0">
                                          <p:val>
                                            <p:fltVal val="0"/>
                                          </p:val>
                                        </p:tav>
                                        <p:tav tm="100000">
                                          <p:val>
                                            <p:strVal val="#ppt_w"/>
                                          </p:val>
                                        </p:tav>
                                      </p:tavLst>
                                    </p:anim>
                                    <p:anim calcmode="lin" valueType="num">
                                      <p:cBhvr>
                                        <p:cTn id="13" dur="250" fill="hold"/>
                                        <p:tgtEl>
                                          <p:spTgt spid="26"/>
                                        </p:tgtEl>
                                        <p:attrNameLst>
                                          <p:attrName>ppt_h</p:attrName>
                                        </p:attrNameLst>
                                      </p:cBhvr>
                                      <p:tavLst>
                                        <p:tav tm="0">
                                          <p:val>
                                            <p:fltVal val="0"/>
                                          </p:val>
                                        </p:tav>
                                        <p:tav tm="100000">
                                          <p:val>
                                            <p:strVal val="#ppt_h"/>
                                          </p:val>
                                        </p:tav>
                                      </p:tavLst>
                                    </p:anim>
                                    <p:animEffect transition="in" filter="fade">
                                      <p:cBhvr>
                                        <p:cTn id="14" dur="250"/>
                                        <p:tgtEl>
                                          <p:spTgt spid="26"/>
                                        </p:tgtEl>
                                      </p:cBhvr>
                                    </p:animEffect>
                                  </p:childTnLst>
                                </p:cTn>
                              </p:par>
                            </p:childTnLst>
                          </p:cTn>
                        </p:par>
                        <p:par>
                          <p:cTn id="15" fill="hold">
                            <p:stCondLst>
                              <p:cond delay="750"/>
                            </p:stCondLst>
                            <p:childTnLst>
                              <p:par>
                                <p:cTn id="16" presetID="2" presetClass="entr" presetSubtype="4" decel="10000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500" fill="hold"/>
                                        <p:tgtEl>
                                          <p:spTgt spid="53"/>
                                        </p:tgtEl>
                                        <p:attrNameLst>
                                          <p:attrName>ppt_x</p:attrName>
                                        </p:attrNameLst>
                                      </p:cBhvr>
                                      <p:tavLst>
                                        <p:tav tm="0">
                                          <p:val>
                                            <p:strVal val="#ppt_x"/>
                                          </p:val>
                                        </p:tav>
                                        <p:tav tm="100000">
                                          <p:val>
                                            <p:strVal val="#ppt_x"/>
                                          </p:val>
                                        </p:tav>
                                      </p:tavLst>
                                    </p:anim>
                                    <p:anim calcmode="lin" valueType="num">
                                      <p:cBhvr additive="base">
                                        <p:cTn id="19" dur="500" fill="hold"/>
                                        <p:tgtEl>
                                          <p:spTgt spid="53"/>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53" presetClass="entr" presetSubtype="16"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250" fill="hold"/>
                                        <p:tgtEl>
                                          <p:spTgt spid="33"/>
                                        </p:tgtEl>
                                        <p:attrNameLst>
                                          <p:attrName>ppt_w</p:attrName>
                                        </p:attrNameLst>
                                      </p:cBhvr>
                                      <p:tavLst>
                                        <p:tav tm="0">
                                          <p:val>
                                            <p:fltVal val="0"/>
                                          </p:val>
                                        </p:tav>
                                        <p:tav tm="100000">
                                          <p:val>
                                            <p:strVal val="#ppt_w"/>
                                          </p:val>
                                        </p:tav>
                                      </p:tavLst>
                                    </p:anim>
                                    <p:anim calcmode="lin" valueType="num">
                                      <p:cBhvr>
                                        <p:cTn id="24" dur="250" fill="hold"/>
                                        <p:tgtEl>
                                          <p:spTgt spid="33"/>
                                        </p:tgtEl>
                                        <p:attrNameLst>
                                          <p:attrName>ppt_h</p:attrName>
                                        </p:attrNameLst>
                                      </p:cBhvr>
                                      <p:tavLst>
                                        <p:tav tm="0">
                                          <p:val>
                                            <p:fltVal val="0"/>
                                          </p:val>
                                        </p:tav>
                                        <p:tav tm="100000">
                                          <p:val>
                                            <p:strVal val="#ppt_h"/>
                                          </p:val>
                                        </p:tav>
                                      </p:tavLst>
                                    </p:anim>
                                    <p:animEffect transition="in" filter="fade">
                                      <p:cBhvr>
                                        <p:cTn id="25" dur="250"/>
                                        <p:tgtEl>
                                          <p:spTgt spid="33"/>
                                        </p:tgtEl>
                                      </p:cBhvr>
                                    </p:animEffect>
                                  </p:childTnLst>
                                </p:cTn>
                              </p:par>
                            </p:childTnLst>
                          </p:cTn>
                        </p:par>
                        <p:par>
                          <p:cTn id="26" fill="hold">
                            <p:stCondLst>
                              <p:cond delay="1500"/>
                            </p:stCondLst>
                            <p:childTnLst>
                              <p:par>
                                <p:cTn id="27" presetID="2" presetClass="entr" presetSubtype="4" decel="10000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ppt_x"/>
                                          </p:val>
                                        </p:tav>
                                        <p:tav tm="100000">
                                          <p:val>
                                            <p:strVal val="#ppt_x"/>
                                          </p:val>
                                        </p:tav>
                                      </p:tavLst>
                                    </p:anim>
                                    <p:anim calcmode="lin" valueType="num">
                                      <p:cBhvr additive="base">
                                        <p:cTn id="30" dur="500" fill="hold"/>
                                        <p:tgtEl>
                                          <p:spTgt spid="6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250" fill="hold"/>
                                        <p:tgtEl>
                                          <p:spTgt spid="39"/>
                                        </p:tgtEl>
                                        <p:attrNameLst>
                                          <p:attrName>ppt_w</p:attrName>
                                        </p:attrNameLst>
                                      </p:cBhvr>
                                      <p:tavLst>
                                        <p:tav tm="0">
                                          <p:val>
                                            <p:fltVal val="0"/>
                                          </p:val>
                                        </p:tav>
                                        <p:tav tm="100000">
                                          <p:val>
                                            <p:strVal val="#ppt_w"/>
                                          </p:val>
                                        </p:tav>
                                      </p:tavLst>
                                    </p:anim>
                                    <p:anim calcmode="lin" valueType="num">
                                      <p:cBhvr>
                                        <p:cTn id="35" dur="250" fill="hold"/>
                                        <p:tgtEl>
                                          <p:spTgt spid="39"/>
                                        </p:tgtEl>
                                        <p:attrNameLst>
                                          <p:attrName>ppt_h</p:attrName>
                                        </p:attrNameLst>
                                      </p:cBhvr>
                                      <p:tavLst>
                                        <p:tav tm="0">
                                          <p:val>
                                            <p:fltVal val="0"/>
                                          </p:val>
                                        </p:tav>
                                        <p:tav tm="100000">
                                          <p:val>
                                            <p:strVal val="#ppt_h"/>
                                          </p:val>
                                        </p:tav>
                                      </p:tavLst>
                                    </p:anim>
                                    <p:animEffect transition="in" filter="fade">
                                      <p:cBhvr>
                                        <p:cTn id="36"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5292" dirty="0">
                <a:gradFill>
                  <a:gsLst>
                    <a:gs pos="1250">
                      <a:srgbClr val="FFFFFF"/>
                    </a:gs>
                    <a:gs pos="100000">
                      <a:srgbClr val="FFFFFF"/>
                    </a:gs>
                  </a:gsLst>
                  <a:lin ang="5400000" scaled="0"/>
                </a:gradFill>
                <a:latin typeface="Segoe UI Light"/>
              </a:rPr>
              <a:t>Connect Cloud Services</a:t>
            </a:r>
          </a:p>
        </p:txBody>
      </p:sp>
      <p:pic>
        <p:nvPicPr>
          <p:cNvPr id="7" name="Content Placeholder 3" descr="Services | Microsoft Flow - Mozilla Firef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37" y="-104222"/>
            <a:ext cx="5014976" cy="5421440"/>
          </a:xfrm>
          <a:prstGeom prst="rect">
            <a:avLst/>
          </a:prstGeom>
        </p:spPr>
      </p:pic>
      <p:sp>
        <p:nvSpPr>
          <p:cNvPr id="5" name="Rectangle 4"/>
          <p:cNvSpPr/>
          <p:nvPr/>
        </p:nvSpPr>
        <p:spPr>
          <a:xfrm>
            <a:off x="520700" y="1344010"/>
            <a:ext cx="5475680" cy="4861604"/>
          </a:xfrm>
          <a:prstGeom prst="rect">
            <a:avLst/>
          </a:prstGeom>
        </p:spPr>
        <p:txBody>
          <a:bodyPr wrap="square">
            <a:spAutoFit/>
          </a:bodyPr>
          <a:lstStyle/>
          <a:p>
            <a:pPr marL="448059" indent="-448059" defTabSz="914126">
              <a:lnSpc>
                <a:spcPct val="90000"/>
              </a:lnSpc>
              <a:spcBef>
                <a:spcPct val="20000"/>
              </a:spcBef>
              <a:spcAft>
                <a:spcPts val="1764"/>
              </a:spcAft>
              <a:buSzPct val="90000"/>
              <a:buFont typeface="Wingdings" panose="05000000000000000000" pitchFamily="2" charset="2"/>
              <a:buChar char="à"/>
            </a:pPr>
            <a:r>
              <a:rPr lang="en-US" sz="1999" dirty="0">
                <a:solidFill>
                  <a:srgbClr val="FFFFFF"/>
                </a:solidFill>
                <a:latin typeface="Segoe UI Light"/>
                <a:ea typeface="Calibri" panose="020F0502020204030204" pitchFamily="34" charset="0"/>
                <a:cs typeface="Times New Roman" panose="02020603050405020304" pitchFamily="18" charset="0"/>
              </a:rPr>
              <a:t>Connects to the cloud services and data sources you're already using</a:t>
            </a:r>
          </a:p>
          <a:p>
            <a:pPr marL="448059" indent="-448059" defTabSz="914126">
              <a:lnSpc>
                <a:spcPct val="90000"/>
              </a:lnSpc>
              <a:spcBef>
                <a:spcPct val="20000"/>
              </a:spcBef>
              <a:spcAft>
                <a:spcPts val="1764"/>
              </a:spcAft>
              <a:buSzPct val="90000"/>
              <a:buFont typeface="Wingdings" panose="05000000000000000000" pitchFamily="2" charset="2"/>
              <a:buChar char="à"/>
            </a:pPr>
            <a:r>
              <a:rPr lang="en-US" sz="1999" dirty="0">
                <a:solidFill>
                  <a:srgbClr val="FFFFFF"/>
                </a:solidFill>
                <a:latin typeface="Segoe UI Light"/>
                <a:ea typeface="Calibri" panose="020F0502020204030204" pitchFamily="34" charset="0"/>
                <a:cs typeface="Times New Roman" panose="02020603050405020304" pitchFamily="18" charset="0"/>
              </a:rPr>
              <a:t>Gives business analysts and specialists the ability to quickly build apps that suit their specific needs</a:t>
            </a:r>
          </a:p>
          <a:p>
            <a:pPr marL="448059" indent="-448059" defTabSz="914126">
              <a:lnSpc>
                <a:spcPct val="90000"/>
              </a:lnSpc>
              <a:spcBef>
                <a:spcPct val="20000"/>
              </a:spcBef>
              <a:spcAft>
                <a:spcPts val="1764"/>
              </a:spcAft>
              <a:buSzPct val="90000"/>
              <a:buFont typeface="Wingdings" panose="05000000000000000000" pitchFamily="2" charset="2"/>
              <a:buChar char="à"/>
            </a:pPr>
            <a:r>
              <a:rPr lang="en-US" sz="1999" dirty="0">
                <a:solidFill>
                  <a:srgbClr val="FFFFFF"/>
                </a:solidFill>
                <a:latin typeface="Segoe UI Light"/>
                <a:ea typeface="Calibri" panose="020F0502020204030204" pitchFamily="34" charset="0"/>
                <a:cs typeface="Times New Roman" panose="02020603050405020304" pitchFamily="18" charset="0"/>
              </a:rPr>
              <a:t>No code required or struggling with integration issues to connect data</a:t>
            </a:r>
          </a:p>
          <a:p>
            <a:pPr marL="448059" indent="-448059" defTabSz="914126">
              <a:lnSpc>
                <a:spcPct val="90000"/>
              </a:lnSpc>
              <a:spcBef>
                <a:spcPct val="20000"/>
              </a:spcBef>
              <a:spcAft>
                <a:spcPts val="1764"/>
              </a:spcAft>
              <a:buSzPct val="90000"/>
              <a:buFont typeface="Wingdings" panose="05000000000000000000" pitchFamily="2" charset="2"/>
              <a:buChar char="à"/>
            </a:pPr>
            <a:r>
              <a:rPr lang="en-US" sz="1999" dirty="0">
                <a:solidFill>
                  <a:srgbClr val="FFFFFF"/>
                </a:solidFill>
                <a:latin typeface="Segoe UI Light"/>
                <a:ea typeface="Calibri" panose="020F0502020204030204" pitchFamily="34" charset="0"/>
                <a:cs typeface="Times New Roman" panose="02020603050405020304" pitchFamily="18" charset="0"/>
              </a:rPr>
              <a:t>Apps can be published instantly to co-workers across web, tablets and mobile devices without waiting for app stores. </a:t>
            </a:r>
          </a:p>
          <a:p>
            <a:pPr marL="448059" indent="-448059" defTabSz="914126">
              <a:lnSpc>
                <a:spcPct val="90000"/>
              </a:lnSpc>
              <a:spcBef>
                <a:spcPct val="20000"/>
              </a:spcBef>
              <a:spcAft>
                <a:spcPts val="1764"/>
              </a:spcAft>
              <a:buSzPct val="90000"/>
              <a:buFont typeface="Wingdings" panose="05000000000000000000" pitchFamily="2" charset="2"/>
              <a:buChar char="à"/>
            </a:pPr>
            <a:r>
              <a:rPr lang="en-US" sz="1999" dirty="0" err="1">
                <a:solidFill>
                  <a:srgbClr val="FFFFFF"/>
                </a:solidFill>
                <a:latin typeface="Segoe UI Light"/>
                <a:ea typeface="Calibri" panose="020F0502020204030204" pitchFamily="34" charset="0"/>
                <a:cs typeface="Times New Roman" panose="02020603050405020304" pitchFamily="18" charset="0"/>
              </a:rPr>
              <a:t>PowerApps</a:t>
            </a:r>
            <a:r>
              <a:rPr lang="en-US" sz="1999" dirty="0">
                <a:solidFill>
                  <a:srgbClr val="FFFFFF"/>
                </a:solidFill>
                <a:latin typeface="Segoe UI Light"/>
                <a:ea typeface="Calibri" panose="020F0502020204030204" pitchFamily="34" charset="0"/>
                <a:cs typeface="Times New Roman" panose="02020603050405020304" pitchFamily="18" charset="0"/>
              </a:rPr>
              <a:t> also integrates with Microsoft Flow, making it possible to trigger flows from within apps</a:t>
            </a:r>
          </a:p>
        </p:txBody>
      </p:sp>
      <p:pic>
        <p:nvPicPr>
          <p:cNvPr id="8" name="Picture 7"/>
          <p:cNvPicPr>
            <a:picLocks noChangeAspect="1"/>
          </p:cNvPicPr>
          <p:nvPr/>
        </p:nvPicPr>
        <p:blipFill>
          <a:blip r:embed="rId3"/>
          <a:stretch>
            <a:fillRect/>
          </a:stretch>
        </p:blipFill>
        <p:spPr>
          <a:xfrm>
            <a:off x="7175439" y="5317218"/>
            <a:ext cx="5109755" cy="1649639"/>
          </a:xfrm>
          <a:prstGeom prst="rect">
            <a:avLst/>
          </a:prstGeom>
        </p:spPr>
      </p:pic>
    </p:spTree>
    <p:extLst>
      <p:ext uri="{BB962C8B-B14F-4D97-AF65-F5344CB8AC3E}">
        <p14:creationId xmlns:p14="http://schemas.microsoft.com/office/powerpoint/2010/main" val="109215913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4800" dirty="0">
                <a:gradFill>
                  <a:gsLst>
                    <a:gs pos="1250">
                      <a:prstClr val="white"/>
                    </a:gs>
                    <a:gs pos="100000">
                      <a:prstClr val="white"/>
                    </a:gs>
                  </a:gsLst>
                  <a:lin ang="5400000" scaled="0"/>
                </a:gradFill>
                <a:latin typeface="Segoe UI Light"/>
              </a:rPr>
              <a:t>Sharing </a:t>
            </a:r>
            <a:r>
              <a:rPr lang="en-US" sz="4800" dirty="0" err="1">
                <a:gradFill>
                  <a:gsLst>
                    <a:gs pos="1250">
                      <a:prstClr val="white"/>
                    </a:gs>
                    <a:gs pos="100000">
                      <a:prstClr val="white"/>
                    </a:gs>
                  </a:gsLst>
                  <a:lin ang="5400000" scaled="0"/>
                </a:gradFill>
                <a:latin typeface="Segoe UI Light"/>
              </a:rPr>
              <a:t>PowerApps</a:t>
            </a:r>
            <a:endParaRPr lang="en-US" sz="529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520702" y="1474764"/>
            <a:ext cx="10339387" cy="4203795"/>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b="1" dirty="0">
                <a:solidFill>
                  <a:srgbClr val="FFFFFF"/>
                </a:solidFill>
                <a:latin typeface="Segoe UI Light"/>
                <a:ea typeface="Calibri" panose="020F0502020204030204" pitchFamily="34" charset="0"/>
                <a:cs typeface="Times New Roman" panose="02020603050405020304" pitchFamily="18" charset="0"/>
              </a:rPr>
              <a:t>Azure Active Directory based</a:t>
            </a:r>
          </a:p>
          <a:p>
            <a:pPr marL="684605" lvl="1" indent="-448059" defTabSz="914126">
              <a:spcAft>
                <a:spcPts val="1764"/>
              </a:spcAft>
              <a:buFont typeface="Wingdings" panose="05000000000000000000" pitchFamily="2" charset="2"/>
              <a:buChar char="à"/>
            </a:pPr>
            <a:r>
              <a:rPr lang="en-US" sz="2200" dirty="0">
                <a:solidFill>
                  <a:srgbClr val="FFFFFF"/>
                </a:solidFill>
                <a:latin typeface="Segoe UI Light"/>
                <a:ea typeface="Calibri" panose="020F0502020204030204" pitchFamily="34" charset="0"/>
                <a:cs typeface="Times New Roman" panose="02020603050405020304" pitchFamily="18" charset="0"/>
              </a:rPr>
              <a:t>Name or email</a:t>
            </a:r>
          </a:p>
          <a:p>
            <a:pPr marL="684605" lvl="1" indent="-448059" defTabSz="914126">
              <a:spcAft>
                <a:spcPts val="1764"/>
              </a:spcAft>
              <a:buFont typeface="Wingdings" panose="05000000000000000000" pitchFamily="2" charset="2"/>
              <a:buChar char="à"/>
            </a:pPr>
            <a:r>
              <a:rPr lang="en-US" sz="2200" dirty="0">
                <a:solidFill>
                  <a:srgbClr val="FFFFFF"/>
                </a:solidFill>
                <a:latin typeface="Segoe UI Light"/>
                <a:ea typeface="Calibri" panose="020F0502020204030204" pitchFamily="34" charset="0"/>
                <a:cs typeface="Times New Roman" panose="02020603050405020304" pitchFamily="18" charset="0"/>
              </a:rPr>
              <a:t>View or Edit permissions</a:t>
            </a:r>
          </a:p>
          <a:p>
            <a:pPr marL="448059" indent="-448059" defTabSz="914126">
              <a:spcAft>
                <a:spcPts val="1764"/>
              </a:spcAft>
              <a:buFont typeface="Wingdings" panose="05000000000000000000" pitchFamily="2" charset="2"/>
              <a:buChar char="à"/>
            </a:pPr>
            <a:r>
              <a:rPr lang="en-US" sz="2399" b="1" dirty="0">
                <a:solidFill>
                  <a:srgbClr val="FFFFFF"/>
                </a:solidFill>
                <a:latin typeface="Segoe UI Light"/>
                <a:ea typeface="Calibri" panose="020F0502020204030204" pitchFamily="34" charset="0"/>
                <a:cs typeface="Times New Roman" panose="02020603050405020304" pitchFamily="18" charset="0"/>
              </a:rPr>
              <a:t>No personal accounts… today</a:t>
            </a:r>
          </a:p>
          <a:p>
            <a:pPr marL="448059" indent="-448059" defTabSz="914126">
              <a:spcAft>
                <a:spcPts val="1764"/>
              </a:spcAft>
              <a:buFont typeface="Wingdings" panose="05000000000000000000" pitchFamily="2" charset="2"/>
              <a:buChar char="à"/>
            </a:pPr>
            <a:r>
              <a:rPr lang="en-US" sz="2399" b="1" dirty="0">
                <a:solidFill>
                  <a:srgbClr val="FFFFFF"/>
                </a:solidFill>
                <a:latin typeface="Segoe UI Light"/>
                <a:ea typeface="Calibri" panose="020F0502020204030204" pitchFamily="34" charset="0"/>
                <a:cs typeface="Times New Roman" panose="02020603050405020304" pitchFamily="18" charset="0"/>
              </a:rPr>
              <a:t>Separate data connections</a:t>
            </a:r>
          </a:p>
          <a:p>
            <a:pPr marL="684605" lvl="1" indent="-448059" defTabSz="914126">
              <a:spcAft>
                <a:spcPts val="1764"/>
              </a:spcAft>
              <a:buFont typeface="Wingdings" panose="05000000000000000000" pitchFamily="2" charset="2"/>
              <a:buChar char="à"/>
            </a:pPr>
            <a:r>
              <a:rPr lang="en-US" sz="2200" dirty="0">
                <a:solidFill>
                  <a:srgbClr val="FFFFFF"/>
                </a:solidFill>
                <a:latin typeface="Segoe UI Light"/>
                <a:ea typeface="Calibri" panose="020F0502020204030204" pitchFamily="34" charset="0"/>
                <a:cs typeface="Times New Roman" panose="02020603050405020304" pitchFamily="18" charset="0"/>
              </a:rPr>
              <a:t>Target user leverages their own data connection</a:t>
            </a:r>
          </a:p>
          <a:p>
            <a:pPr marL="684605" lvl="1" indent="-448059" defTabSz="914126">
              <a:spcAft>
                <a:spcPts val="1764"/>
              </a:spcAft>
              <a:buFont typeface="Wingdings" panose="05000000000000000000" pitchFamily="2" charset="2"/>
              <a:buChar char="à"/>
            </a:pPr>
            <a:r>
              <a:rPr lang="en-US" sz="2200" dirty="0">
                <a:solidFill>
                  <a:srgbClr val="FFFFFF"/>
                </a:solidFill>
                <a:latin typeface="Segoe UI Light"/>
                <a:ea typeface="Calibri" panose="020F0502020204030204" pitchFamily="34" charset="0"/>
                <a:cs typeface="Times New Roman" panose="02020603050405020304" pitchFamily="18" charset="0"/>
              </a:rPr>
              <a:t>Prompted for choice when launching app</a:t>
            </a:r>
          </a:p>
        </p:txBody>
      </p:sp>
      <p:pic>
        <p:nvPicPr>
          <p:cNvPr id="4" name="Picture 3"/>
          <p:cNvPicPr>
            <a:picLocks noChangeAspect="1"/>
          </p:cNvPicPr>
          <p:nvPr/>
        </p:nvPicPr>
        <p:blipFill rotWithShape="1">
          <a:blip r:embed="rId2"/>
          <a:srcRect r="16221"/>
          <a:stretch/>
        </p:blipFill>
        <p:spPr>
          <a:xfrm>
            <a:off x="6095207" y="651960"/>
            <a:ext cx="6095207" cy="3952124"/>
          </a:xfrm>
          <a:prstGeom prst="rect">
            <a:avLst/>
          </a:prstGeom>
        </p:spPr>
      </p:pic>
    </p:spTree>
    <p:extLst>
      <p:ext uri="{BB962C8B-B14F-4D97-AF65-F5344CB8AC3E}">
        <p14:creationId xmlns:p14="http://schemas.microsoft.com/office/powerpoint/2010/main" val="24056452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5292" dirty="0">
                <a:gradFill>
                  <a:gsLst>
                    <a:gs pos="1250">
                      <a:srgbClr val="FFFFFF"/>
                    </a:gs>
                    <a:gs pos="100000">
                      <a:srgbClr val="FFFFFF"/>
                    </a:gs>
                  </a:gsLst>
                  <a:lin ang="5400000" scaled="0"/>
                </a:gradFill>
                <a:latin typeface="Segoe UI Light"/>
              </a:rPr>
              <a:t>Where you manage </a:t>
            </a:r>
            <a:r>
              <a:rPr lang="en-US" sz="5292" dirty="0" err="1">
                <a:gradFill>
                  <a:gsLst>
                    <a:gs pos="1250">
                      <a:srgbClr val="FFFFFF"/>
                    </a:gs>
                    <a:gs pos="100000">
                      <a:srgbClr val="FFFFFF"/>
                    </a:gs>
                  </a:gsLst>
                  <a:lin ang="5400000" scaled="0"/>
                </a:gradFill>
                <a:latin typeface="Segoe UI Light"/>
              </a:rPr>
              <a:t>PowerApps</a:t>
            </a:r>
            <a:r>
              <a:rPr lang="en-US" sz="5292" dirty="0">
                <a:gradFill>
                  <a:gsLst>
                    <a:gs pos="1250">
                      <a:srgbClr val="FFFFFF"/>
                    </a:gs>
                    <a:gs pos="100000">
                      <a:srgbClr val="FFFFFF"/>
                    </a:gs>
                  </a:gsLst>
                  <a:lin ang="5400000" scaled="0"/>
                </a:gradFill>
                <a:latin typeface="Segoe UI Light"/>
              </a:rPr>
              <a:t> and how can we get start</a:t>
            </a:r>
          </a:p>
        </p:txBody>
      </p:sp>
      <p:sp>
        <p:nvSpPr>
          <p:cNvPr id="3" name="Text Placeholder 2"/>
          <p:cNvSpPr txBox="1">
            <a:spLocks/>
          </p:cNvSpPr>
          <p:nvPr/>
        </p:nvSpPr>
        <p:spPr>
          <a:xfrm>
            <a:off x="535216" y="2029141"/>
            <a:ext cx="10047287" cy="516888"/>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err="1">
                <a:solidFill>
                  <a:srgbClr val="FFFFFF"/>
                </a:solidFill>
                <a:latin typeface="Segoe UI Light"/>
                <a:ea typeface="Calibri" panose="020F0502020204030204" pitchFamily="34" charset="0"/>
                <a:cs typeface="Times New Roman" panose="02020603050405020304" pitchFamily="18" charset="0"/>
              </a:rPr>
              <a:t>PowerApps</a:t>
            </a:r>
            <a:r>
              <a:rPr lang="en-US" sz="2399" dirty="0">
                <a:solidFill>
                  <a:srgbClr val="FFFFFF"/>
                </a:solidFill>
                <a:latin typeface="Segoe UI Light"/>
                <a:ea typeface="Calibri" panose="020F0502020204030204" pitchFamily="34" charset="0"/>
                <a:cs typeface="Times New Roman" panose="02020603050405020304" pitchFamily="18" charset="0"/>
              </a:rPr>
              <a:t> web portal at </a:t>
            </a:r>
            <a:r>
              <a:rPr lang="en-US" sz="2399" b="1" dirty="0">
                <a:solidFill>
                  <a:srgbClr val="FFFFFF"/>
                </a:solidFill>
                <a:latin typeface="Segoe UI Light"/>
                <a:ea typeface="Calibri" panose="020F0502020204030204" pitchFamily="34" charset="0"/>
                <a:cs typeface="Times New Roman" panose="02020603050405020304" pitchFamily="18" charset="0"/>
              </a:rPr>
              <a:t>https://powerapps.microsoft.com/en-us/</a:t>
            </a:r>
          </a:p>
        </p:txBody>
      </p:sp>
      <p:pic>
        <p:nvPicPr>
          <p:cNvPr id="8" name="Picture 7"/>
          <p:cNvPicPr>
            <a:picLocks noChangeAspect="1"/>
          </p:cNvPicPr>
          <p:nvPr/>
        </p:nvPicPr>
        <p:blipFill>
          <a:blip r:embed="rId3"/>
          <a:stretch>
            <a:fillRect/>
          </a:stretch>
        </p:blipFill>
        <p:spPr>
          <a:xfrm>
            <a:off x="5579898" y="2747584"/>
            <a:ext cx="6414576" cy="3928928"/>
          </a:xfrm>
          <a:prstGeom prst="rect">
            <a:avLst/>
          </a:prstGeom>
        </p:spPr>
      </p:pic>
      <p:sp>
        <p:nvSpPr>
          <p:cNvPr id="9" name="Text Placeholder 2"/>
          <p:cNvSpPr txBox="1">
            <a:spLocks/>
          </p:cNvSpPr>
          <p:nvPr/>
        </p:nvSpPr>
        <p:spPr>
          <a:xfrm>
            <a:off x="520701" y="2708426"/>
            <a:ext cx="4822144" cy="3452179"/>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Learn how to use </a:t>
            </a:r>
            <a:r>
              <a:rPr lang="en-US" sz="2399" dirty="0" err="1">
                <a:solidFill>
                  <a:srgbClr val="FFFFFF"/>
                </a:solidFill>
                <a:latin typeface="Segoe UI Light"/>
                <a:ea typeface="Calibri" panose="020F0502020204030204" pitchFamily="34" charset="0"/>
                <a:cs typeface="Times New Roman" panose="02020603050405020304" pitchFamily="18" charset="0"/>
              </a:rPr>
              <a:t>PowerApps</a:t>
            </a:r>
            <a:r>
              <a:rPr lang="en-US" sz="2399" dirty="0">
                <a:solidFill>
                  <a:srgbClr val="FFFFFF"/>
                </a:solidFill>
                <a:latin typeface="Segoe UI Light"/>
                <a:ea typeface="Calibri" panose="020F0502020204030204" pitchFamily="34" charset="0"/>
                <a:cs typeface="Times New Roman" panose="02020603050405020304" pitchFamily="18" charset="0"/>
              </a:rPr>
              <a:t> (tutorials and videos) at </a:t>
            </a:r>
            <a:r>
              <a:rPr lang="en-US" sz="2399" b="1" dirty="0">
                <a:solidFill>
                  <a:srgbClr val="FFFFFF"/>
                </a:solidFill>
                <a:latin typeface="Segoe UI Light"/>
                <a:ea typeface="Calibri" panose="020F0502020204030204" pitchFamily="34" charset="0"/>
                <a:cs typeface="Times New Roman" panose="02020603050405020304" pitchFamily="18" charset="0"/>
              </a:rPr>
              <a:t>powerapps.microsoft.com/</a:t>
            </a:r>
            <a:r>
              <a:rPr lang="en-US" sz="2399" b="1" dirty="0" err="1">
                <a:solidFill>
                  <a:srgbClr val="FFFFFF"/>
                </a:solidFill>
                <a:latin typeface="Segoe UI Light"/>
                <a:ea typeface="Calibri" panose="020F0502020204030204" pitchFamily="34" charset="0"/>
                <a:cs typeface="Times New Roman" panose="02020603050405020304" pitchFamily="18" charset="0"/>
              </a:rPr>
              <a:t>en</a:t>
            </a:r>
            <a:r>
              <a:rPr lang="en-US" sz="2399" b="1" dirty="0">
                <a:solidFill>
                  <a:srgbClr val="FFFFFF"/>
                </a:solidFill>
                <a:latin typeface="Segoe UI Light"/>
                <a:ea typeface="Calibri" panose="020F0502020204030204" pitchFamily="34" charset="0"/>
                <a:cs typeface="Times New Roman" panose="02020603050405020304" pitchFamily="18" charset="0"/>
              </a:rPr>
              <a:t>-us/tutorials</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Windows app available through Windows Store </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Now is integrated with Office365</a:t>
            </a:r>
          </a:p>
        </p:txBody>
      </p:sp>
    </p:spTree>
    <p:extLst>
      <p:ext uri="{BB962C8B-B14F-4D97-AF65-F5344CB8AC3E}">
        <p14:creationId xmlns:p14="http://schemas.microsoft.com/office/powerpoint/2010/main" val="142734949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gradFill>
                  <a:gsLst>
                    <a:gs pos="1250">
                      <a:srgbClr val="FFFFFF"/>
                    </a:gs>
                    <a:gs pos="100000">
                      <a:srgbClr val="FFFFFF"/>
                    </a:gs>
                  </a:gsLst>
                  <a:lin ang="5400000" scaled="0"/>
                </a:gradFill>
                <a:latin typeface="Segoe UI Light"/>
              </a:rPr>
              <a:t>Where you developer (build)…</a:t>
            </a:r>
          </a:p>
        </p:txBody>
      </p:sp>
      <p:sp>
        <p:nvSpPr>
          <p:cNvPr id="3" name="Text Placeholder 2"/>
          <p:cNvSpPr txBox="1">
            <a:spLocks/>
          </p:cNvSpPr>
          <p:nvPr/>
        </p:nvSpPr>
        <p:spPr>
          <a:xfrm>
            <a:off x="520702" y="1308848"/>
            <a:ext cx="7506297" cy="516888"/>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err="1">
                <a:solidFill>
                  <a:srgbClr val="FFFFFF"/>
                </a:solidFill>
                <a:latin typeface="Segoe UI Light"/>
                <a:ea typeface="Calibri" panose="020F0502020204030204" pitchFamily="34" charset="0"/>
                <a:cs typeface="Times New Roman" panose="02020603050405020304" pitchFamily="18" charset="0"/>
              </a:rPr>
              <a:t>PowerApps</a:t>
            </a:r>
            <a:r>
              <a:rPr lang="en-US" sz="2399" dirty="0">
                <a:solidFill>
                  <a:srgbClr val="FFFFFF"/>
                </a:solidFill>
                <a:latin typeface="Segoe UI Light"/>
                <a:ea typeface="Calibri" panose="020F0502020204030204" pitchFamily="34" charset="0"/>
                <a:cs typeface="Times New Roman" panose="02020603050405020304" pitchFamily="18" charset="0"/>
              </a:rPr>
              <a:t> Studio for Web or Windows</a:t>
            </a:r>
            <a:endParaRPr lang="en-US" sz="2399" b="1" dirty="0">
              <a:solidFill>
                <a:srgbClr val="FFFFFF"/>
              </a:solidFill>
              <a:latin typeface="Segoe UI Ligh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626190" y="1965520"/>
            <a:ext cx="4938034" cy="4378388"/>
          </a:xfrm>
          <a:prstGeom prst="rect">
            <a:avLst/>
          </a:prstGeom>
        </p:spPr>
      </p:pic>
      <p:pic>
        <p:nvPicPr>
          <p:cNvPr id="10" name="Picture 9"/>
          <p:cNvPicPr>
            <a:picLocks noChangeAspect="1"/>
          </p:cNvPicPr>
          <p:nvPr/>
        </p:nvPicPr>
        <p:blipFill>
          <a:blip r:embed="rId3"/>
          <a:stretch>
            <a:fillRect/>
          </a:stretch>
        </p:blipFill>
        <p:spPr>
          <a:xfrm>
            <a:off x="146732" y="4776541"/>
            <a:ext cx="3646534" cy="1948734"/>
          </a:xfrm>
          <a:prstGeom prst="rect">
            <a:avLst/>
          </a:prstGeom>
        </p:spPr>
      </p:pic>
      <p:pic>
        <p:nvPicPr>
          <p:cNvPr id="11" name="Picture 10"/>
          <p:cNvPicPr>
            <a:picLocks noChangeAspect="1"/>
          </p:cNvPicPr>
          <p:nvPr/>
        </p:nvPicPr>
        <p:blipFill>
          <a:blip r:embed="rId4"/>
          <a:stretch>
            <a:fillRect/>
          </a:stretch>
        </p:blipFill>
        <p:spPr>
          <a:xfrm>
            <a:off x="8340489" y="5073697"/>
            <a:ext cx="3849924" cy="1651578"/>
          </a:xfrm>
          <a:prstGeom prst="rect">
            <a:avLst/>
          </a:prstGeom>
        </p:spPr>
      </p:pic>
    </p:spTree>
    <p:extLst>
      <p:ext uri="{BB962C8B-B14F-4D97-AF65-F5344CB8AC3E}">
        <p14:creationId xmlns:p14="http://schemas.microsoft.com/office/powerpoint/2010/main" val="137218233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gradFill>
                  <a:gsLst>
                    <a:gs pos="1250">
                      <a:srgbClr val="FFFFFF"/>
                    </a:gs>
                    <a:gs pos="100000">
                      <a:srgbClr val="FFFFFF"/>
                    </a:gs>
                  </a:gsLst>
                  <a:lin ang="5400000" scaled="0"/>
                </a:gradFill>
                <a:latin typeface="Segoe UI Light"/>
              </a:rPr>
              <a:t>Where you execute them…</a:t>
            </a:r>
          </a:p>
        </p:txBody>
      </p:sp>
      <p:sp>
        <p:nvSpPr>
          <p:cNvPr id="3" name="Text Placeholder 2"/>
          <p:cNvSpPr txBox="1">
            <a:spLocks/>
          </p:cNvSpPr>
          <p:nvPr/>
        </p:nvSpPr>
        <p:spPr>
          <a:xfrm>
            <a:off x="520701" y="1308849"/>
            <a:ext cx="8087858" cy="2692483"/>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Mobile Apps available on iOS, Android and Windows Mobile</a:t>
            </a:r>
          </a:p>
          <a:p>
            <a:pPr marL="684605" lvl="1" indent="-448059" defTabSz="914126">
              <a:spcAft>
                <a:spcPts val="1764"/>
              </a:spcAft>
              <a:buFont typeface="Wingdings" panose="05000000000000000000" pitchFamily="2" charset="2"/>
              <a:buChar char="à"/>
            </a:pPr>
            <a:r>
              <a:rPr lang="en-US" sz="2000" dirty="0">
                <a:gradFill>
                  <a:gsLst>
                    <a:gs pos="1250">
                      <a:srgbClr val="FFFFFF"/>
                    </a:gs>
                    <a:gs pos="100000">
                      <a:srgbClr val="FFFFFF"/>
                    </a:gs>
                  </a:gsLst>
                  <a:lin ang="5400000" scaled="0"/>
                </a:gradFill>
                <a:latin typeface="Segoe UI"/>
              </a:rPr>
              <a:t>Individual </a:t>
            </a:r>
            <a:r>
              <a:rPr lang="en-US" sz="2000" dirty="0" err="1">
                <a:gradFill>
                  <a:gsLst>
                    <a:gs pos="1250">
                      <a:srgbClr val="FFFFFF"/>
                    </a:gs>
                    <a:gs pos="100000">
                      <a:srgbClr val="FFFFFF"/>
                    </a:gs>
                  </a:gsLst>
                  <a:lin ang="5400000" scaled="0"/>
                </a:gradFill>
                <a:latin typeface="Segoe UI"/>
              </a:rPr>
              <a:t>PowerApps</a:t>
            </a:r>
            <a:r>
              <a:rPr lang="en-US" sz="2000" dirty="0">
                <a:gradFill>
                  <a:gsLst>
                    <a:gs pos="1250">
                      <a:srgbClr val="FFFFFF"/>
                    </a:gs>
                    <a:gs pos="100000">
                      <a:srgbClr val="FFFFFF"/>
                    </a:gs>
                  </a:gsLst>
                  <a:lin ang="5400000" scaled="0"/>
                </a:gradFill>
                <a:latin typeface="Segoe UI"/>
              </a:rPr>
              <a:t> can be pinned to the home page</a:t>
            </a:r>
            <a:endParaRPr lang="en-US" sz="1800" b="1" dirty="0">
              <a:solidFill>
                <a:srgbClr val="FFFFFF"/>
              </a:solidFill>
              <a:latin typeface="Segoe UI Light"/>
              <a:ea typeface="Calibri" panose="020F0502020204030204" pitchFamily="34" charset="0"/>
              <a:cs typeface="Times New Roman" panose="02020603050405020304" pitchFamily="18" charset="0"/>
            </a:endParaRP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Windows app</a:t>
            </a:r>
          </a:p>
          <a:p>
            <a:pPr marL="448059" indent="-448059" defTabSz="914126">
              <a:spcAft>
                <a:spcPts val="1764"/>
              </a:spcAft>
              <a:buFont typeface="Wingdings" panose="05000000000000000000" pitchFamily="2" charset="2"/>
              <a:buChar char="à"/>
            </a:pPr>
            <a:r>
              <a:rPr lang="en-US" sz="2399" b="1" dirty="0">
                <a:solidFill>
                  <a:srgbClr val="FFFFFF"/>
                </a:solidFill>
                <a:latin typeface="Segoe UI Light"/>
                <a:ea typeface="Calibri" panose="020F0502020204030204" pitchFamily="34" charset="0"/>
                <a:cs typeface="Times New Roman" panose="02020603050405020304" pitchFamily="18" charset="0"/>
              </a:rPr>
              <a:t>Web Brower</a:t>
            </a:r>
          </a:p>
        </p:txBody>
      </p:sp>
      <p:pic>
        <p:nvPicPr>
          <p:cNvPr id="12" name="Picture 11"/>
          <p:cNvPicPr>
            <a:picLocks noChangeAspect="1"/>
          </p:cNvPicPr>
          <p:nvPr/>
        </p:nvPicPr>
        <p:blipFill>
          <a:blip r:embed="rId2"/>
          <a:stretch>
            <a:fillRect/>
          </a:stretch>
        </p:blipFill>
        <p:spPr>
          <a:xfrm>
            <a:off x="8087999" y="649134"/>
            <a:ext cx="1914791" cy="664089"/>
          </a:xfrm>
          <a:prstGeom prst="rect">
            <a:avLst/>
          </a:prstGeom>
        </p:spPr>
      </p:pic>
      <p:pic>
        <p:nvPicPr>
          <p:cNvPr id="13" name="Picture 12"/>
          <p:cNvPicPr>
            <a:picLocks noChangeAspect="1"/>
          </p:cNvPicPr>
          <p:nvPr/>
        </p:nvPicPr>
        <p:blipFill>
          <a:blip r:embed="rId3"/>
          <a:stretch>
            <a:fillRect/>
          </a:stretch>
        </p:blipFill>
        <p:spPr>
          <a:xfrm>
            <a:off x="8087999" y="1316977"/>
            <a:ext cx="1924319" cy="571580"/>
          </a:xfrm>
          <a:prstGeom prst="rect">
            <a:avLst/>
          </a:prstGeom>
        </p:spPr>
      </p:pic>
      <p:pic>
        <p:nvPicPr>
          <p:cNvPr id="14" name="Picture 13"/>
          <p:cNvPicPr>
            <a:picLocks noChangeAspect="1"/>
          </p:cNvPicPr>
          <p:nvPr/>
        </p:nvPicPr>
        <p:blipFill>
          <a:blip r:embed="rId4"/>
          <a:stretch>
            <a:fillRect/>
          </a:stretch>
        </p:blipFill>
        <p:spPr>
          <a:xfrm>
            <a:off x="8087998" y="1888304"/>
            <a:ext cx="1914792" cy="571580"/>
          </a:xfrm>
          <a:prstGeom prst="rect">
            <a:avLst/>
          </a:prstGeom>
        </p:spPr>
      </p:pic>
      <p:pic>
        <p:nvPicPr>
          <p:cNvPr id="4" name="Picture 3"/>
          <p:cNvPicPr>
            <a:picLocks noChangeAspect="1"/>
          </p:cNvPicPr>
          <p:nvPr/>
        </p:nvPicPr>
        <p:blipFill>
          <a:blip r:embed="rId5"/>
          <a:stretch>
            <a:fillRect/>
          </a:stretch>
        </p:blipFill>
        <p:spPr>
          <a:xfrm>
            <a:off x="9904349" y="624694"/>
            <a:ext cx="1843315" cy="3277006"/>
          </a:xfrm>
          <a:prstGeom prst="rect">
            <a:avLst/>
          </a:prstGeom>
          <a:ln>
            <a:noFill/>
          </a:ln>
          <a:effectLst>
            <a:outerShdw blurRad="190500" algn="tl" rotWithShape="0">
              <a:srgbClr val="000000">
                <a:alpha val="70000"/>
              </a:srgbClr>
            </a:outerShdw>
          </a:effectLst>
        </p:spPr>
      </p:pic>
      <p:pic>
        <p:nvPicPr>
          <p:cNvPr id="7" name="Picture 2" descr="https://powerapps.microsoft.com/images/page/index/share-ap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469" y="3298292"/>
            <a:ext cx="3889955" cy="2429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powerapps.microsoft.com/images/page/index/create-custom-app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326" r="24007"/>
          <a:stretch/>
        </p:blipFill>
        <p:spPr bwMode="auto">
          <a:xfrm>
            <a:off x="6538599" y="4661046"/>
            <a:ext cx="3098799" cy="19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796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57745"/>
            <a:ext cx="12192000" cy="425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32990" y="63995"/>
            <a:ext cx="8594652" cy="1200329"/>
          </a:xfrm>
          <a:prstGeom prst="rect">
            <a:avLst/>
          </a:prstGeom>
          <a:noFill/>
        </p:spPr>
        <p:txBody>
          <a:bodyPr wrap="square" rtlCol="0">
            <a:spAutoFit/>
          </a:bodyPr>
          <a:lstStyle/>
          <a:p>
            <a:pPr algn="ctr"/>
            <a:r>
              <a:rPr lang="pt-PT" sz="7200" dirty="0">
                <a:solidFill>
                  <a:schemeClr val="tx1">
                    <a:lumMod val="75000"/>
                    <a:lumOff val="25000"/>
                  </a:schemeClr>
                </a:solidFill>
                <a:latin typeface="Gill Sans MT Condensed" panose="020B0506020104020203" pitchFamily="34" charset="0"/>
              </a:rPr>
              <a:t>THANK YOU TO OUR SPONSORS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1990" y="2172356"/>
            <a:ext cx="3000438" cy="78332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558" y="1664017"/>
            <a:ext cx="4893381" cy="1800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672" y="4372311"/>
            <a:ext cx="3441600" cy="720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990" y="3832311"/>
            <a:ext cx="2550118" cy="12600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009" y="5781675"/>
            <a:ext cx="1088709" cy="1080000"/>
          </a:xfrm>
          <a:prstGeom prst="rect">
            <a:avLst/>
          </a:prstGeom>
        </p:spPr>
      </p:pic>
    </p:spTree>
    <p:extLst>
      <p:ext uri="{BB962C8B-B14F-4D97-AF65-F5344CB8AC3E}">
        <p14:creationId xmlns:p14="http://schemas.microsoft.com/office/powerpoint/2010/main" val="28151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5292" dirty="0" err="1">
                <a:gradFill>
                  <a:gsLst>
                    <a:gs pos="1250">
                      <a:srgbClr val="FFFFFF"/>
                    </a:gs>
                    <a:gs pos="100000">
                      <a:srgbClr val="FFFFFF"/>
                    </a:gs>
                  </a:gsLst>
                  <a:lin ang="5400000" scaled="0"/>
                </a:gradFill>
                <a:latin typeface="Segoe UI Light"/>
              </a:rPr>
              <a:t>PowerApps</a:t>
            </a:r>
            <a:r>
              <a:rPr lang="en-US" sz="5292" dirty="0">
                <a:gradFill>
                  <a:gsLst>
                    <a:gs pos="1250">
                      <a:srgbClr val="FFFFFF"/>
                    </a:gs>
                    <a:gs pos="100000">
                      <a:srgbClr val="FFFFFF"/>
                    </a:gs>
                  </a:gsLst>
                  <a:lin ang="5400000" scaled="0"/>
                </a:gradFill>
                <a:latin typeface="Segoe UI Light"/>
              </a:rPr>
              <a:t> and SharePoint</a:t>
            </a:r>
          </a:p>
        </p:txBody>
      </p:sp>
      <p:sp>
        <p:nvSpPr>
          <p:cNvPr id="3" name="Text Placeholder 2"/>
          <p:cNvSpPr txBox="1">
            <a:spLocks/>
          </p:cNvSpPr>
          <p:nvPr/>
        </p:nvSpPr>
        <p:spPr>
          <a:xfrm>
            <a:off x="520702" y="1474764"/>
            <a:ext cx="10339387" cy="3560157"/>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Create new </a:t>
            </a:r>
            <a:r>
              <a:rPr lang="en-US" sz="2399" dirty="0" err="1">
                <a:solidFill>
                  <a:srgbClr val="FFFFFF"/>
                </a:solidFill>
                <a:latin typeface="Segoe UI Light"/>
                <a:ea typeface="Calibri" panose="020F0502020204030204" pitchFamily="34" charset="0"/>
                <a:cs typeface="Times New Roman" panose="02020603050405020304" pitchFamily="18" charset="0"/>
              </a:rPr>
              <a:t>PowerApps</a:t>
            </a:r>
            <a:r>
              <a:rPr lang="en-US" sz="2399" dirty="0">
                <a:solidFill>
                  <a:srgbClr val="FFFFFF"/>
                </a:solidFill>
                <a:latin typeface="Segoe UI Light"/>
                <a:ea typeface="Calibri" panose="020F0502020204030204" pitchFamily="34" charset="0"/>
                <a:cs typeface="Times New Roman" panose="02020603050405020304" pitchFamily="18" charset="0"/>
              </a:rPr>
              <a:t> from your SharePoint Online list in the browser</a:t>
            </a:r>
          </a:p>
          <a:p>
            <a:pPr marL="684605" lvl="1" indent="-448059" defTabSz="914126">
              <a:spcAft>
                <a:spcPts val="1764"/>
              </a:spcAft>
              <a:buFont typeface="Wingdings" panose="05000000000000000000" pitchFamily="2" charset="2"/>
              <a:buChar char="à"/>
            </a:pPr>
            <a:r>
              <a:rPr lang="en-US" sz="1600" dirty="0">
                <a:solidFill>
                  <a:srgbClr val="FFFFFF"/>
                </a:solidFill>
                <a:latin typeface="Segoe UI"/>
                <a:ea typeface="Calibri" panose="020F0502020204030204" pitchFamily="34" charset="0"/>
                <a:cs typeface="Times New Roman" panose="02020603050405020304" pitchFamily="18" charset="0"/>
              </a:rPr>
              <a:t>Simple CRUD operations (Create, Read, Update, Delete)</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Full read/write support for all </a:t>
            </a:r>
            <a:r>
              <a:rPr lang="en-US" sz="2399" dirty="0" err="1">
                <a:solidFill>
                  <a:srgbClr val="FFFFFF"/>
                </a:solidFill>
                <a:latin typeface="Segoe UI Light"/>
                <a:ea typeface="Calibri" panose="020F0502020204030204" pitchFamily="34" charset="0"/>
                <a:cs typeface="Times New Roman" panose="02020603050405020304" pitchFamily="18" charset="0"/>
              </a:rPr>
              <a:t>Sharepoint</a:t>
            </a:r>
            <a:r>
              <a:rPr lang="en-US" sz="2399" dirty="0">
                <a:solidFill>
                  <a:srgbClr val="FFFFFF"/>
                </a:solidFill>
                <a:latin typeface="Segoe UI Light"/>
                <a:ea typeface="Calibri" panose="020F0502020204030204" pitchFamily="34" charset="0"/>
                <a:cs typeface="Times New Roman" panose="02020603050405020304" pitchFamily="18" charset="0"/>
              </a:rPr>
              <a:t> list data types including Person or Group, Managed Metadata, Lookup, and Multi-select Choice</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Support for document libraries</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Access on premise</a:t>
            </a:r>
            <a:br>
              <a:rPr lang="en-US" sz="2399" dirty="0">
                <a:solidFill>
                  <a:srgbClr val="FFFFFF"/>
                </a:solidFill>
                <a:latin typeface="Segoe UI Light"/>
                <a:ea typeface="Calibri" panose="020F0502020204030204" pitchFamily="34" charset="0"/>
                <a:cs typeface="Times New Roman" panose="02020603050405020304" pitchFamily="18" charset="0"/>
              </a:rPr>
            </a:br>
            <a:r>
              <a:rPr lang="en-US" sz="2399" dirty="0">
                <a:solidFill>
                  <a:srgbClr val="FFFFFF"/>
                </a:solidFill>
                <a:latin typeface="Segoe UI Light"/>
                <a:ea typeface="Calibri" panose="020F0502020204030204" pitchFamily="34" charset="0"/>
                <a:cs typeface="Times New Roman" panose="02020603050405020304" pitchFamily="18" charset="0"/>
              </a:rPr>
              <a:t>using Gateways</a:t>
            </a:r>
          </a:p>
        </p:txBody>
      </p:sp>
      <p:pic>
        <p:nvPicPr>
          <p:cNvPr id="5" name="Picture 4"/>
          <p:cNvPicPr>
            <a:picLocks noChangeAspect="1"/>
          </p:cNvPicPr>
          <p:nvPr/>
        </p:nvPicPr>
        <p:blipFill>
          <a:blip r:embed="rId2"/>
          <a:stretch>
            <a:fillRect/>
          </a:stretch>
        </p:blipFill>
        <p:spPr>
          <a:xfrm>
            <a:off x="5109393" y="4037428"/>
            <a:ext cx="7081021" cy="2980664"/>
          </a:xfrm>
          <a:prstGeom prst="rect">
            <a:avLst/>
          </a:prstGeom>
        </p:spPr>
      </p:pic>
      <p:sp>
        <p:nvSpPr>
          <p:cNvPr id="9" name="Rectangle 8"/>
          <p:cNvSpPr/>
          <p:nvPr/>
        </p:nvSpPr>
        <p:spPr bwMode="auto">
          <a:xfrm>
            <a:off x="7741852" y="4815286"/>
            <a:ext cx="1816100" cy="60709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420848" y="5369985"/>
            <a:ext cx="4038440" cy="1200329"/>
          </a:xfrm>
          <a:prstGeom prst="rect">
            <a:avLst/>
          </a:prstGeom>
        </p:spPr>
        <p:txBody>
          <a:bodyPr wrap="square">
            <a:spAutoFit/>
          </a:bodyPr>
          <a:lstStyle/>
          <a:p>
            <a:pPr defTabSz="914363"/>
            <a:r>
              <a:rPr lang="en-US" sz="1200" dirty="0">
                <a:solidFill>
                  <a:srgbClr val="FFFFFF"/>
                </a:solidFill>
                <a:latin typeface="Segoe UI Light"/>
                <a:ea typeface="Calibri" panose="020F0502020204030204" pitchFamily="34" charset="0"/>
                <a:cs typeface="Times New Roman" panose="02020603050405020304" pitchFamily="18" charset="0"/>
              </a:rPr>
              <a:t>https://powerapps.microsoft.com/en-us/blog/powerapps-and-sharepoint</a:t>
            </a:r>
          </a:p>
          <a:p>
            <a:pPr defTabSz="914363"/>
            <a:endParaRPr lang="en-US" sz="1200" dirty="0">
              <a:solidFill>
                <a:srgbClr val="FFFFFF"/>
              </a:solidFill>
              <a:latin typeface="Segoe UI Light"/>
              <a:ea typeface="Calibri" panose="020F0502020204030204" pitchFamily="34" charset="0"/>
              <a:cs typeface="Times New Roman" panose="02020603050405020304" pitchFamily="18" charset="0"/>
            </a:endParaRPr>
          </a:p>
          <a:p>
            <a:pPr defTabSz="914363"/>
            <a:r>
              <a:rPr lang="pt-PT" sz="1200" dirty="0">
                <a:solidFill>
                  <a:srgbClr val="FFFFFF"/>
                </a:solidFill>
                <a:latin typeface="Segoe UI Light"/>
                <a:ea typeface="Calibri" panose="020F0502020204030204" pitchFamily="34" charset="0"/>
                <a:cs typeface="Times New Roman" panose="02020603050405020304" pitchFamily="18" charset="0"/>
              </a:rPr>
              <a:t>https://powerapps.microsoft.com/en-us/blog/connect-to-your-on-premises-data-sources-using-on-premises-data-gateway-from-powerapps/</a:t>
            </a:r>
          </a:p>
        </p:txBody>
      </p:sp>
    </p:spTree>
    <p:extLst>
      <p:ext uri="{BB962C8B-B14F-4D97-AF65-F5344CB8AC3E}">
        <p14:creationId xmlns:p14="http://schemas.microsoft.com/office/powerpoint/2010/main" val="33460030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4800" dirty="0">
                <a:gradFill>
                  <a:gsLst>
                    <a:gs pos="1250">
                      <a:prstClr val="white"/>
                    </a:gs>
                    <a:gs pos="100000">
                      <a:prstClr val="white"/>
                    </a:gs>
                  </a:gsLst>
                  <a:lin ang="5400000" scaled="0"/>
                </a:gradFill>
                <a:latin typeface="Segoe UI Light"/>
              </a:rPr>
              <a:t>On-Premises Data Gateway</a:t>
            </a:r>
            <a:endParaRPr lang="en-US" sz="529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520702" y="1474763"/>
            <a:ext cx="10339387" cy="2929600"/>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Supports…</a:t>
            </a:r>
          </a:p>
          <a:p>
            <a:pPr marL="684605" lvl="1" indent="-448059" defTabSz="914126">
              <a:spcAft>
                <a:spcPts val="1764"/>
              </a:spcAft>
              <a:buFont typeface="Wingdings" panose="05000000000000000000" pitchFamily="2" charset="2"/>
              <a:buChar char="à"/>
            </a:pPr>
            <a:r>
              <a:rPr lang="en-US" sz="2000" dirty="0">
                <a:solidFill>
                  <a:srgbClr val="FFFFFF"/>
                </a:solidFill>
                <a:latin typeface="Segoe UI"/>
                <a:ea typeface="Calibri" panose="020F0502020204030204" pitchFamily="34" charset="0"/>
                <a:cs typeface="Times New Roman" panose="02020603050405020304" pitchFamily="18" charset="0"/>
              </a:rPr>
              <a:t>SharePoint 2016</a:t>
            </a:r>
          </a:p>
          <a:p>
            <a:pPr marL="684605" lvl="1" indent="-448059" defTabSz="914126">
              <a:spcAft>
                <a:spcPts val="1764"/>
              </a:spcAft>
              <a:buFont typeface="Wingdings" panose="05000000000000000000" pitchFamily="2" charset="2"/>
              <a:buChar char="à"/>
            </a:pPr>
            <a:r>
              <a:rPr lang="en-US" sz="2000" dirty="0">
                <a:solidFill>
                  <a:srgbClr val="FFFFFF"/>
                </a:solidFill>
                <a:latin typeface="Segoe UI"/>
                <a:ea typeface="Calibri" panose="020F0502020204030204" pitchFamily="34" charset="0"/>
                <a:cs typeface="Times New Roman" panose="02020603050405020304" pitchFamily="18" charset="0"/>
              </a:rPr>
              <a:t>SQL Server 2016</a:t>
            </a:r>
            <a:endParaRPr lang="en-US" sz="2399" dirty="0">
              <a:solidFill>
                <a:srgbClr val="FFFFFF"/>
              </a:solidFill>
              <a:latin typeface="Segoe UI"/>
              <a:ea typeface="Calibri" panose="020F0502020204030204" pitchFamily="34" charset="0"/>
              <a:cs typeface="Times New Roman" panose="02020603050405020304" pitchFamily="18" charset="0"/>
            </a:endParaRP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Machine should always be accessible</a:t>
            </a:r>
          </a:p>
          <a:p>
            <a:pPr marL="448059" indent="-448059" defTabSz="914126">
              <a:spcAft>
                <a:spcPts val="1764"/>
              </a:spcAft>
              <a:buFont typeface="Wingdings" panose="05000000000000000000" pitchFamily="2" charset="2"/>
              <a:buChar char="à"/>
            </a:pPr>
            <a:r>
              <a:rPr lang="en-US" sz="2399" dirty="0">
                <a:solidFill>
                  <a:srgbClr val="FFFFFF"/>
                </a:solidFill>
                <a:latin typeface="Segoe UI Light"/>
                <a:ea typeface="Calibri" panose="020F0502020204030204" pitchFamily="34" charset="0"/>
                <a:cs typeface="Times New Roman" panose="02020603050405020304" pitchFamily="18" charset="0"/>
              </a:rPr>
              <a:t>Can’t install on a domain controller</a:t>
            </a:r>
          </a:p>
        </p:txBody>
      </p:sp>
      <p:pic>
        <p:nvPicPr>
          <p:cNvPr id="4" name="Picture 3"/>
          <p:cNvPicPr>
            <a:picLocks noChangeAspect="1"/>
          </p:cNvPicPr>
          <p:nvPr/>
        </p:nvPicPr>
        <p:blipFill>
          <a:blip r:embed="rId2"/>
          <a:stretch>
            <a:fillRect/>
          </a:stretch>
        </p:blipFill>
        <p:spPr>
          <a:xfrm>
            <a:off x="1105121" y="4570279"/>
            <a:ext cx="4467225" cy="2143125"/>
          </a:xfrm>
          <a:prstGeom prst="rect">
            <a:avLst/>
          </a:prstGeom>
          <a:ln>
            <a:noFill/>
          </a:ln>
          <a:effectLst>
            <a:outerShdw blurRad="190500" algn="tl" rotWithShape="0">
              <a:srgbClr val="000000">
                <a:alpha val="70000"/>
              </a:srgbClr>
            </a:outerShdw>
          </a:effectLst>
        </p:spPr>
      </p:pic>
      <p:pic>
        <p:nvPicPr>
          <p:cNvPr id="3074"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07" y="1504074"/>
            <a:ext cx="5734050" cy="3505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053004" y="5469207"/>
            <a:ext cx="5920190" cy="756874"/>
          </a:xfrm>
          <a:prstGeom prst="rect">
            <a:avLst/>
          </a:prstGeom>
        </p:spPr>
        <p:txBody>
          <a:bodyPr wrap="square">
            <a:spAutoFit/>
          </a:bodyPr>
          <a:lstStyle/>
          <a:p>
            <a:pPr defTabSz="914126">
              <a:lnSpc>
                <a:spcPct val="90000"/>
              </a:lnSpc>
              <a:spcBef>
                <a:spcPct val="20000"/>
              </a:spcBef>
              <a:spcAft>
                <a:spcPts val="1764"/>
              </a:spcAft>
              <a:buSzPct val="90000"/>
            </a:pPr>
            <a:r>
              <a:rPr lang="en-US" sz="2399" dirty="0">
                <a:solidFill>
                  <a:srgbClr val="FFFFFF"/>
                </a:solidFill>
                <a:latin typeface="Segoe UI Light"/>
                <a:ea typeface="Calibri" panose="020F0502020204030204" pitchFamily="34" charset="0"/>
                <a:cs typeface="Times New Roman" panose="02020603050405020304" pitchFamily="18" charset="0"/>
              </a:rPr>
              <a:t>Same technology used by Power BI, </a:t>
            </a:r>
            <a:r>
              <a:rPr lang="en-US" sz="2399" dirty="0" err="1">
                <a:solidFill>
                  <a:srgbClr val="FFFFFF"/>
                </a:solidFill>
                <a:latin typeface="Segoe UI Light"/>
                <a:ea typeface="Calibri" panose="020F0502020204030204" pitchFamily="34" charset="0"/>
                <a:cs typeface="Times New Roman" panose="02020603050405020304" pitchFamily="18" charset="0"/>
              </a:rPr>
              <a:t>PowerApps</a:t>
            </a:r>
            <a:r>
              <a:rPr lang="en-US" sz="2399" dirty="0">
                <a:solidFill>
                  <a:srgbClr val="FFFFFF"/>
                </a:solidFill>
                <a:latin typeface="Segoe UI Light"/>
                <a:ea typeface="Calibri" panose="020F0502020204030204" pitchFamily="34" charset="0"/>
                <a:cs typeface="Times New Roman" panose="02020603050405020304" pitchFamily="18" charset="0"/>
              </a:rPr>
              <a:t>, and Microsoft Flow</a:t>
            </a:r>
          </a:p>
        </p:txBody>
      </p:sp>
    </p:spTree>
    <p:extLst>
      <p:ext uri="{BB962C8B-B14F-4D97-AF65-F5344CB8AC3E}">
        <p14:creationId xmlns:p14="http://schemas.microsoft.com/office/powerpoint/2010/main" val="27236384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017" y="-29131"/>
            <a:ext cx="12560259" cy="6893977"/>
          </a:xfrm>
          <a:prstGeom prst="rect">
            <a:avLst/>
          </a:prstGeom>
        </p:spPr>
      </p:pic>
      <p:sp>
        <p:nvSpPr>
          <p:cNvPr id="4" name="Text Placeholder 8"/>
          <p:cNvSpPr txBox="1">
            <a:spLocks/>
          </p:cNvSpPr>
          <p:nvPr/>
        </p:nvSpPr>
        <p:spPr>
          <a:xfrm>
            <a:off x="-42017" y="5824026"/>
            <a:ext cx="12560259" cy="914096"/>
          </a:xfrm>
          <a:prstGeom prst="rect">
            <a:avLst/>
          </a:prstGeom>
        </p:spPr>
        <p:txBody>
          <a:bodyPr vert="horz" lIns="91440" tIns="45720" rIns="91440" bIns="45720" rtlCol="0" anchor="ctr"/>
          <a:lstStyle>
            <a:defPPr>
              <a:defRPr lang="en-US"/>
            </a:defPPr>
            <a:lvl1pPr marL="0" algn="ctr" defTabSz="914363" rtl="0" eaLnBrk="1" latinLnBrk="0" hangingPunct="1">
              <a:defRPr sz="1200" kern="1200">
                <a:solidFill>
                  <a:schemeClr val="tx1">
                    <a:tint val="75000"/>
                  </a:schemeClr>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5400" dirty="0" err="1">
                <a:solidFill>
                  <a:prstClr val="white"/>
                </a:solidFill>
                <a:latin typeface="Segoe UI"/>
              </a:rPr>
              <a:t>PowerApps</a:t>
            </a:r>
            <a:r>
              <a:rPr lang="en-US" sz="5400" dirty="0">
                <a:solidFill>
                  <a:prstClr val="white"/>
                </a:solidFill>
                <a:latin typeface="Segoe UI"/>
              </a:rPr>
              <a:t> – How can I do it?</a:t>
            </a:r>
          </a:p>
        </p:txBody>
      </p:sp>
    </p:spTree>
    <p:extLst>
      <p:ext uri="{BB962C8B-B14F-4D97-AF65-F5344CB8AC3E}">
        <p14:creationId xmlns:p14="http://schemas.microsoft.com/office/powerpoint/2010/main" val="154546259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 to Flow </a:t>
            </a:r>
            <a:br>
              <a:rPr lang="en-US" sz="7200" dirty="0"/>
            </a:br>
            <a:r>
              <a:rPr lang="en-US" sz="3200" dirty="0"/>
              <a:t>Automated workflows between apps and services</a:t>
            </a:r>
            <a:br>
              <a:rPr lang="en-US" sz="3200" dirty="0"/>
            </a:br>
            <a:r>
              <a:rPr lang="en-US" sz="3200" dirty="0"/>
              <a:t>Cross-platform data exchange </a:t>
            </a:r>
          </a:p>
        </p:txBody>
      </p:sp>
    </p:spTree>
    <p:extLst>
      <p:ext uri="{BB962C8B-B14F-4D97-AF65-F5344CB8AC3E}">
        <p14:creationId xmlns:p14="http://schemas.microsoft.com/office/powerpoint/2010/main" val="429274669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2035" r="36507" b="14417"/>
          <a:stretch/>
        </p:blipFill>
        <p:spPr>
          <a:xfrm>
            <a:off x="1589" y="893"/>
            <a:ext cx="12188825" cy="6856214"/>
          </a:xfrm>
          <a:prstGeom prst="rect">
            <a:avLst/>
          </a:prstGeom>
        </p:spPr>
      </p:pic>
      <p:sp>
        <p:nvSpPr>
          <p:cNvPr id="7" name="Rectangle 6"/>
          <p:cNvSpPr/>
          <p:nvPr/>
        </p:nvSpPr>
        <p:spPr>
          <a:xfrm>
            <a:off x="1588" y="893"/>
            <a:ext cx="12188824" cy="6856214"/>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9" name="TextBox 8"/>
          <p:cNvSpPr txBox="1"/>
          <p:nvPr/>
        </p:nvSpPr>
        <p:spPr>
          <a:xfrm>
            <a:off x="1953096" y="2983625"/>
            <a:ext cx="8285808" cy="1200016"/>
          </a:xfrm>
          <a:prstGeom prst="rect">
            <a:avLst/>
          </a:prstGeom>
          <a:noFill/>
        </p:spPr>
        <p:txBody>
          <a:bodyPr wrap="square" rtlCol="0">
            <a:spAutoFit/>
          </a:bodyPr>
          <a:lstStyle/>
          <a:p>
            <a:pPr algn="ctr" defTabSz="914126"/>
            <a:r>
              <a:rPr lang="en-US" sz="3599" dirty="0">
                <a:solidFill>
                  <a:prstClr val="white"/>
                </a:solidFill>
                <a:latin typeface="Segoe UI" panose="020B0502040204020203" pitchFamily="34" charset="0"/>
                <a:cs typeface="Segoe UI" panose="020B0502040204020203" pitchFamily="34" charset="0"/>
              </a:rPr>
              <a:t>Most business integration challenges today are met with a single solution</a:t>
            </a:r>
          </a:p>
        </p:txBody>
      </p:sp>
    </p:spTree>
    <p:extLst>
      <p:ext uri="{BB962C8B-B14F-4D97-AF65-F5344CB8AC3E}">
        <p14:creationId xmlns:p14="http://schemas.microsoft.com/office/powerpoint/2010/main" val="215824628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4563" y="893"/>
            <a:ext cx="13200238" cy="7165480"/>
            <a:chOff x="6018179" y="0"/>
            <a:chExt cx="13203676" cy="7167346"/>
          </a:xfrm>
        </p:grpSpPr>
        <p:pic>
          <p:nvPicPr>
            <p:cNvPr id="4" name="Picture 3"/>
            <p:cNvPicPr>
              <a:picLocks noChangeAspect="1"/>
            </p:cNvPicPr>
            <p:nvPr/>
          </p:nvPicPr>
          <p:blipFill rotWithShape="1">
            <a:blip r:embed="rId3"/>
            <a:srcRect l="32049" t="32035" r="-101" b="12002"/>
            <a:stretch/>
          </p:blipFill>
          <p:spPr>
            <a:xfrm>
              <a:off x="6154365" y="0"/>
              <a:ext cx="13067490" cy="7167346"/>
            </a:xfrm>
            <a:prstGeom prst="rect">
              <a:avLst/>
            </a:prstGeom>
          </p:spPr>
        </p:pic>
        <p:sp>
          <p:nvSpPr>
            <p:cNvPr id="7" name="Rectangle 6"/>
            <p:cNvSpPr/>
            <p:nvPr/>
          </p:nvSpPr>
          <p:spPr>
            <a:xfrm>
              <a:off x="6018179" y="0"/>
              <a:ext cx="13203676" cy="716734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grpSp>
      <p:pic>
        <p:nvPicPr>
          <p:cNvPr id="10" name="Picture 9"/>
          <p:cNvPicPr>
            <a:picLocks noChangeAspect="1"/>
          </p:cNvPicPr>
          <p:nvPr/>
        </p:nvPicPr>
        <p:blipFill>
          <a:blip r:embed="rId4"/>
          <a:stretch>
            <a:fillRect/>
          </a:stretch>
        </p:blipFill>
        <p:spPr>
          <a:xfrm>
            <a:off x="3573952" y="753432"/>
            <a:ext cx="5044096" cy="5351136"/>
          </a:xfrm>
          <a:prstGeom prst="rect">
            <a:avLst/>
          </a:prstGeom>
        </p:spPr>
      </p:pic>
      <p:sp>
        <p:nvSpPr>
          <p:cNvPr id="9" name="TextBox 8"/>
          <p:cNvSpPr txBox="1"/>
          <p:nvPr/>
        </p:nvSpPr>
        <p:spPr>
          <a:xfrm>
            <a:off x="4608057" y="2762848"/>
            <a:ext cx="2975889" cy="1015399"/>
          </a:xfrm>
          <a:prstGeom prst="rect">
            <a:avLst/>
          </a:prstGeom>
          <a:noFill/>
        </p:spPr>
        <p:txBody>
          <a:bodyPr wrap="square" rtlCol="0">
            <a:spAutoFit/>
          </a:bodyPr>
          <a:lstStyle/>
          <a:p>
            <a:pPr algn="ctr" defTabSz="914126"/>
            <a:r>
              <a:rPr lang="en-US" sz="5998" b="1" dirty="0">
                <a:solidFill>
                  <a:prstClr val="black"/>
                </a:solidFill>
                <a:latin typeface="Segoe UI" panose="020B0502040204020203" pitchFamily="34" charset="0"/>
                <a:cs typeface="Segoe UI" panose="020B0502040204020203" pitchFamily="34" charset="0"/>
              </a:rPr>
              <a:t>People</a:t>
            </a:r>
          </a:p>
        </p:txBody>
      </p:sp>
    </p:spTree>
    <p:extLst>
      <p:ext uri="{BB962C8B-B14F-4D97-AF65-F5344CB8AC3E}">
        <p14:creationId xmlns:p14="http://schemas.microsoft.com/office/powerpoint/2010/main" val="355183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740" y="1114869"/>
            <a:ext cx="10926518" cy="1138476"/>
          </a:xfrm>
          <a:prstGeom prst="rect">
            <a:avLst/>
          </a:prstGeom>
          <a:noFill/>
        </p:spPr>
        <p:txBody>
          <a:bodyPr wrap="square" rtlCol="0">
            <a:spAutoFit/>
          </a:bodyPr>
          <a:lstStyle/>
          <a:p>
            <a:pPr algn="ctr" defTabSz="914126"/>
            <a:r>
              <a:rPr lang="en-US" sz="3399" dirty="0">
                <a:solidFill>
                  <a:prstClr val="black"/>
                </a:solidFill>
                <a:latin typeface="Segoe UI Light" panose="020B0502040204020203" pitchFamily="34" charset="0"/>
                <a:cs typeface="Segoe UI Light" panose="020B0502040204020203" pitchFamily="34" charset="0"/>
              </a:rPr>
              <a:t>Microsoft Flow helps </a:t>
            </a:r>
            <a:r>
              <a:rPr lang="en-US" sz="3399" b="1" u="sng" dirty="0">
                <a:solidFill>
                  <a:prstClr val="black"/>
                </a:solidFill>
                <a:latin typeface="Segoe UI Light" panose="020B0502040204020203" pitchFamily="34" charset="0"/>
                <a:cs typeface="Segoe UI Light" panose="020B0502040204020203" pitchFamily="34" charset="0"/>
              </a:rPr>
              <a:t>non-developers </a:t>
            </a:r>
            <a:r>
              <a:rPr lang="en-US" sz="3399" dirty="0">
                <a:solidFill>
                  <a:prstClr val="black"/>
                </a:solidFill>
                <a:latin typeface="Segoe UI Light" panose="020B0502040204020203" pitchFamily="34" charset="0"/>
                <a:cs typeface="Segoe UI Light" panose="020B0502040204020203" pitchFamily="34" charset="0"/>
              </a:rPr>
              <a:t>work smarter by automating workflows across apps and services</a:t>
            </a:r>
          </a:p>
        </p:txBody>
      </p:sp>
      <p:grpSp>
        <p:nvGrpSpPr>
          <p:cNvPr id="17" name="Group 16"/>
          <p:cNvGrpSpPr/>
          <p:nvPr/>
        </p:nvGrpSpPr>
        <p:grpSpPr>
          <a:xfrm>
            <a:off x="1175562" y="2988760"/>
            <a:ext cx="2050182" cy="2694170"/>
            <a:chOff x="1174280" y="2786514"/>
            <a:chExt cx="2050716" cy="2694872"/>
          </a:xfrm>
        </p:grpSpPr>
        <p:pic>
          <p:nvPicPr>
            <p:cNvPr id="6" name="Picture 5"/>
            <p:cNvPicPr>
              <a:picLocks noChangeAspect="1"/>
            </p:cNvPicPr>
            <p:nvPr/>
          </p:nvPicPr>
          <p:blipFill rotWithShape="1">
            <a:blip r:embed="rId3"/>
            <a:srcRect l="7342" t="6511" r="8821" b="8019"/>
            <a:stretch/>
          </p:blipFill>
          <p:spPr>
            <a:xfrm>
              <a:off x="1174280" y="2786514"/>
              <a:ext cx="2050716" cy="2050716"/>
            </a:xfrm>
            <a:prstGeom prst="ellipse">
              <a:avLst/>
            </a:prstGeom>
          </p:spPr>
        </p:pic>
        <p:sp>
          <p:nvSpPr>
            <p:cNvPr id="11" name="TextBox 10"/>
            <p:cNvSpPr txBox="1"/>
            <p:nvPr/>
          </p:nvSpPr>
          <p:spPr>
            <a:xfrm>
              <a:off x="1272942" y="5112054"/>
              <a:ext cx="1853392" cy="369332"/>
            </a:xfrm>
            <a:prstGeom prst="rect">
              <a:avLst/>
            </a:prstGeom>
            <a:noFill/>
          </p:spPr>
          <p:txBody>
            <a:bodyPr wrap="none" rtlCol="0">
              <a:spAutoFit/>
            </a:bodyPr>
            <a:lstStyle/>
            <a:p>
              <a:pPr defTabSz="914126"/>
              <a:r>
                <a:rPr lang="en-US" sz="1799" dirty="0">
                  <a:solidFill>
                    <a:srgbClr val="0078D7"/>
                  </a:solidFill>
                  <a:latin typeface="Segoe UI" panose="020B0502040204020203" pitchFamily="34" charset="0"/>
                  <a:cs typeface="Segoe UI" panose="020B0502040204020203" pitchFamily="34" charset="0"/>
                </a:rPr>
                <a:t>Get notifications</a:t>
              </a:r>
            </a:p>
          </p:txBody>
        </p:sp>
      </p:grpSp>
      <p:grpSp>
        <p:nvGrpSpPr>
          <p:cNvPr id="18" name="Group 17"/>
          <p:cNvGrpSpPr/>
          <p:nvPr/>
        </p:nvGrpSpPr>
        <p:grpSpPr>
          <a:xfrm>
            <a:off x="3772458" y="2988760"/>
            <a:ext cx="2050182" cy="2694170"/>
            <a:chOff x="3771853" y="2786514"/>
            <a:chExt cx="2050716" cy="2694872"/>
          </a:xfrm>
        </p:grpSpPr>
        <p:pic>
          <p:nvPicPr>
            <p:cNvPr id="7" name="Picture 6"/>
            <p:cNvPicPr>
              <a:picLocks noChangeAspect="1"/>
            </p:cNvPicPr>
            <p:nvPr/>
          </p:nvPicPr>
          <p:blipFill rotWithShape="1">
            <a:blip r:embed="rId4"/>
            <a:srcRect l="3252" t="3415" r="3929" b="4091"/>
            <a:stretch/>
          </p:blipFill>
          <p:spPr>
            <a:xfrm>
              <a:off x="3771853" y="2786514"/>
              <a:ext cx="2050716" cy="2050716"/>
            </a:xfrm>
            <a:prstGeom prst="ellipse">
              <a:avLst/>
            </a:prstGeom>
          </p:spPr>
        </p:pic>
        <p:sp>
          <p:nvSpPr>
            <p:cNvPr id="12" name="TextBox 11"/>
            <p:cNvSpPr txBox="1"/>
            <p:nvPr/>
          </p:nvSpPr>
          <p:spPr>
            <a:xfrm>
              <a:off x="3862661" y="5112054"/>
              <a:ext cx="1869101" cy="369332"/>
            </a:xfrm>
            <a:prstGeom prst="rect">
              <a:avLst/>
            </a:prstGeom>
            <a:noFill/>
          </p:spPr>
          <p:txBody>
            <a:bodyPr wrap="none" rtlCol="0">
              <a:spAutoFit/>
            </a:bodyPr>
            <a:lstStyle/>
            <a:p>
              <a:pPr defTabSz="914126"/>
              <a:r>
                <a:rPr lang="en-US" sz="1799" dirty="0">
                  <a:solidFill>
                    <a:srgbClr val="0078D7"/>
                  </a:solidFill>
                  <a:latin typeface="Segoe UI" panose="020B0502040204020203" pitchFamily="34" charset="0"/>
                  <a:cs typeface="Segoe UI" panose="020B0502040204020203" pitchFamily="34" charset="0"/>
                </a:rPr>
                <a:t>Synchronize files</a:t>
              </a:r>
            </a:p>
          </p:txBody>
        </p:sp>
      </p:grpSp>
      <p:grpSp>
        <p:nvGrpSpPr>
          <p:cNvPr id="19" name="Group 18"/>
          <p:cNvGrpSpPr/>
          <p:nvPr/>
        </p:nvGrpSpPr>
        <p:grpSpPr>
          <a:xfrm>
            <a:off x="6369356" y="2988762"/>
            <a:ext cx="2050182" cy="2694169"/>
            <a:chOff x="6369427" y="2786515"/>
            <a:chExt cx="2050716" cy="2694871"/>
          </a:xfrm>
        </p:grpSpPr>
        <p:pic>
          <p:nvPicPr>
            <p:cNvPr id="8" name="Picture 7"/>
            <p:cNvPicPr>
              <a:picLocks noChangeAspect="1"/>
            </p:cNvPicPr>
            <p:nvPr/>
          </p:nvPicPr>
          <p:blipFill rotWithShape="1">
            <a:blip r:embed="rId5"/>
            <a:srcRect l="2381" t="5263" r="4946" b="5217"/>
            <a:stretch/>
          </p:blipFill>
          <p:spPr>
            <a:xfrm>
              <a:off x="6369427" y="2786515"/>
              <a:ext cx="2050716" cy="2050714"/>
            </a:xfrm>
            <a:prstGeom prst="ellipse">
              <a:avLst/>
            </a:prstGeom>
          </p:spPr>
        </p:pic>
        <p:sp>
          <p:nvSpPr>
            <p:cNvPr id="13" name="TextBox 12"/>
            <p:cNvSpPr txBox="1"/>
            <p:nvPr/>
          </p:nvSpPr>
          <p:spPr>
            <a:xfrm>
              <a:off x="6698921" y="5112054"/>
              <a:ext cx="1391728" cy="369332"/>
            </a:xfrm>
            <a:prstGeom prst="rect">
              <a:avLst/>
            </a:prstGeom>
            <a:noFill/>
          </p:spPr>
          <p:txBody>
            <a:bodyPr wrap="none" rtlCol="0">
              <a:spAutoFit/>
            </a:bodyPr>
            <a:lstStyle/>
            <a:p>
              <a:pPr defTabSz="914126"/>
              <a:r>
                <a:rPr lang="en-US" sz="1799" dirty="0">
                  <a:solidFill>
                    <a:srgbClr val="0078D7"/>
                  </a:solidFill>
                  <a:latin typeface="Segoe UI" panose="020B0502040204020203" pitchFamily="34" charset="0"/>
                  <a:cs typeface="Segoe UI" panose="020B0502040204020203" pitchFamily="34" charset="0"/>
                </a:rPr>
                <a:t>Collect data</a:t>
              </a:r>
            </a:p>
          </p:txBody>
        </p:sp>
      </p:grpSp>
      <p:grpSp>
        <p:nvGrpSpPr>
          <p:cNvPr id="20" name="Group 19"/>
          <p:cNvGrpSpPr/>
          <p:nvPr/>
        </p:nvGrpSpPr>
        <p:grpSpPr>
          <a:xfrm>
            <a:off x="8950655" y="2988760"/>
            <a:ext cx="2228364" cy="2694170"/>
            <a:chOff x="8951399" y="2786514"/>
            <a:chExt cx="2228944" cy="2694872"/>
          </a:xfrm>
        </p:grpSpPr>
        <p:pic>
          <p:nvPicPr>
            <p:cNvPr id="9" name="Picture 8"/>
            <p:cNvPicPr>
              <a:picLocks noChangeAspect="1"/>
            </p:cNvPicPr>
            <p:nvPr/>
          </p:nvPicPr>
          <p:blipFill rotWithShape="1">
            <a:blip r:embed="rId6"/>
            <a:srcRect l="3618" t="4098" r="5684" b="6142"/>
            <a:stretch/>
          </p:blipFill>
          <p:spPr>
            <a:xfrm>
              <a:off x="9040513" y="2786514"/>
              <a:ext cx="2050716" cy="2050716"/>
            </a:xfrm>
            <a:prstGeom prst="ellipse">
              <a:avLst/>
            </a:prstGeom>
          </p:spPr>
        </p:pic>
        <p:sp>
          <p:nvSpPr>
            <p:cNvPr id="14" name="TextBox 13"/>
            <p:cNvSpPr txBox="1"/>
            <p:nvPr/>
          </p:nvSpPr>
          <p:spPr>
            <a:xfrm>
              <a:off x="8951399" y="5112054"/>
              <a:ext cx="2228944" cy="369332"/>
            </a:xfrm>
            <a:prstGeom prst="rect">
              <a:avLst/>
            </a:prstGeom>
            <a:noFill/>
          </p:spPr>
          <p:txBody>
            <a:bodyPr wrap="none" rtlCol="0">
              <a:spAutoFit/>
            </a:bodyPr>
            <a:lstStyle/>
            <a:p>
              <a:pPr defTabSz="914126"/>
              <a:r>
                <a:rPr lang="en-US" sz="1799" dirty="0">
                  <a:solidFill>
                    <a:srgbClr val="0078D7"/>
                  </a:solidFill>
                  <a:latin typeface="Segoe UI" panose="020B0502040204020203" pitchFamily="34" charset="0"/>
                  <a:cs typeface="Segoe UI" panose="020B0502040204020203" pitchFamily="34" charset="0"/>
                </a:rPr>
                <a:t>Automate approvals</a:t>
              </a:r>
            </a:p>
          </p:txBody>
        </p:sp>
      </p:grpSp>
    </p:spTree>
    <p:extLst>
      <p:ext uri="{BB962C8B-B14F-4D97-AF65-F5344CB8AC3E}">
        <p14:creationId xmlns:p14="http://schemas.microsoft.com/office/powerpoint/2010/main" val="1063104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2740" y="5009198"/>
            <a:ext cx="10926518" cy="1138476"/>
          </a:xfrm>
          <a:prstGeom prst="rect">
            <a:avLst/>
          </a:prstGeom>
          <a:noFill/>
        </p:spPr>
        <p:txBody>
          <a:bodyPr wrap="square" rtlCol="0">
            <a:spAutoFit/>
          </a:bodyPr>
          <a:lstStyle/>
          <a:p>
            <a:pPr algn="ctr" defTabSz="914126"/>
            <a:r>
              <a:rPr lang="en-US" sz="3399" dirty="0">
                <a:solidFill>
                  <a:prstClr val="black"/>
                </a:solidFill>
                <a:latin typeface="Segoe UI Light" panose="020B0502040204020203" pitchFamily="34" charset="0"/>
                <a:cs typeface="Segoe UI Light" panose="020B0502040204020203" pitchFamily="34" charset="0"/>
              </a:rPr>
              <a:t>Automate advanced scenarios with multiple steps, </a:t>
            </a:r>
            <a:br>
              <a:rPr lang="en-US" sz="3399" dirty="0">
                <a:solidFill>
                  <a:prstClr val="black"/>
                </a:solidFill>
                <a:latin typeface="Segoe UI Light" panose="020B0502040204020203" pitchFamily="34" charset="0"/>
                <a:cs typeface="Segoe UI Light" panose="020B0502040204020203" pitchFamily="34" charset="0"/>
              </a:rPr>
            </a:br>
            <a:r>
              <a:rPr lang="en-US" sz="3399" dirty="0">
                <a:solidFill>
                  <a:prstClr val="black"/>
                </a:solidFill>
                <a:latin typeface="Segoe UI Light" panose="020B0502040204020203" pitchFamily="34" charset="0"/>
                <a:cs typeface="Segoe UI Light" panose="020B0502040204020203" pitchFamily="34" charset="0"/>
              </a:rPr>
              <a:t>branching conditions, and more</a:t>
            </a:r>
          </a:p>
        </p:txBody>
      </p:sp>
      <p:grpSp>
        <p:nvGrpSpPr>
          <p:cNvPr id="11" name="Group 10"/>
          <p:cNvGrpSpPr/>
          <p:nvPr/>
        </p:nvGrpSpPr>
        <p:grpSpPr>
          <a:xfrm>
            <a:off x="2049119" y="872536"/>
            <a:ext cx="8093760" cy="3904481"/>
            <a:chOff x="1233873" y="931136"/>
            <a:chExt cx="8095868" cy="3905498"/>
          </a:xfrm>
        </p:grpSpPr>
        <p:grpSp>
          <p:nvGrpSpPr>
            <p:cNvPr id="10" name="Group 9"/>
            <p:cNvGrpSpPr/>
            <p:nvPr/>
          </p:nvGrpSpPr>
          <p:grpSpPr>
            <a:xfrm>
              <a:off x="1233873" y="931136"/>
              <a:ext cx="8095868" cy="3905498"/>
              <a:chOff x="1233873" y="931136"/>
              <a:chExt cx="8095868" cy="3905498"/>
            </a:xfrm>
          </p:grpSpPr>
          <p:pic>
            <p:nvPicPr>
              <p:cNvPr id="4" name="Picture 3"/>
              <p:cNvPicPr>
                <a:picLocks noChangeAspect="1"/>
              </p:cNvPicPr>
              <p:nvPr/>
            </p:nvPicPr>
            <p:blipFill>
              <a:blip r:embed="rId3">
                <a:clrChange>
                  <a:clrFrom>
                    <a:srgbClr val="F8F8F8"/>
                  </a:clrFrom>
                  <a:clrTo>
                    <a:srgbClr val="F8F8F8">
                      <a:alpha val="0"/>
                    </a:srgbClr>
                  </a:clrTo>
                </a:clrChange>
              </a:blip>
              <a:stretch>
                <a:fillRect/>
              </a:stretch>
            </p:blipFill>
            <p:spPr>
              <a:xfrm>
                <a:off x="1233873" y="931136"/>
                <a:ext cx="8095868" cy="3905498"/>
              </a:xfrm>
              <a:prstGeom prst="rect">
                <a:avLst/>
              </a:prstGeom>
            </p:spPr>
          </p:pic>
          <p:sp>
            <p:nvSpPr>
              <p:cNvPr id="2" name="Rectangle 1"/>
              <p:cNvSpPr/>
              <p:nvPr/>
            </p:nvSpPr>
            <p:spPr>
              <a:xfrm>
                <a:off x="6138333" y="2276477"/>
                <a:ext cx="2853267" cy="126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grpSp>
        <p:pic>
          <p:nvPicPr>
            <p:cNvPr id="7" name="Picture 2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2603" y="2484070"/>
              <a:ext cx="847403" cy="847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881" y="2489630"/>
              <a:ext cx="841844" cy="841844"/>
            </a:xfrm>
            <a:prstGeom prst="rect">
              <a:avLst/>
            </a:prstGeom>
          </p:spPr>
        </p:pic>
      </p:grpSp>
    </p:spTree>
    <p:extLst>
      <p:ext uri="{BB962C8B-B14F-4D97-AF65-F5344CB8AC3E}">
        <p14:creationId xmlns:p14="http://schemas.microsoft.com/office/powerpoint/2010/main" val="2244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584" y="1876816"/>
            <a:ext cx="5029586" cy="3046195"/>
          </a:xfrm>
          <a:prstGeom prst="rect">
            <a:avLst/>
          </a:prstGeom>
          <a:noFill/>
        </p:spPr>
        <p:txBody>
          <a:bodyPr wrap="square" rtlCol="0">
            <a:spAutoFit/>
          </a:bodyPr>
          <a:lstStyle/>
          <a:p>
            <a:pPr defTabSz="914126"/>
            <a:r>
              <a:rPr lang="en-US" sz="3199" dirty="0">
                <a:solidFill>
                  <a:prstClr val="black"/>
                </a:solidFill>
                <a:latin typeface="Segoe UI Light" panose="020B0502040204020203" pitchFamily="34" charset="0"/>
                <a:cs typeface="Segoe UI Light" panose="020B0502040204020203" pitchFamily="34" charset="0"/>
              </a:rPr>
              <a:t>Click-to-code for integrating the systems you’re already using… even custom APIs.</a:t>
            </a:r>
          </a:p>
          <a:p>
            <a:pPr defTabSz="914126"/>
            <a:endParaRPr lang="en-US" sz="3199" dirty="0">
              <a:solidFill>
                <a:prstClr val="black"/>
              </a:solidFill>
              <a:latin typeface="Segoe UI Light" panose="020B0502040204020203" pitchFamily="34" charset="0"/>
              <a:cs typeface="Segoe UI Light" panose="020B0502040204020203" pitchFamily="34" charset="0"/>
            </a:endParaRPr>
          </a:p>
          <a:p>
            <a:pPr defTabSz="914126"/>
            <a:r>
              <a:rPr lang="en-US" sz="3199" dirty="0">
                <a:solidFill>
                  <a:prstClr val="black"/>
                </a:solidFill>
                <a:latin typeface="Segoe UI Light" panose="020B0502040204020203" pitchFamily="34" charset="0"/>
                <a:cs typeface="Segoe UI Light" panose="020B0502040204020203" pitchFamily="34" charset="0"/>
              </a:rPr>
              <a:t>New services being added every week!</a:t>
            </a:r>
          </a:p>
        </p:txBody>
      </p:sp>
      <p:grpSp>
        <p:nvGrpSpPr>
          <p:cNvPr id="3" name="Group 2"/>
          <p:cNvGrpSpPr/>
          <p:nvPr/>
        </p:nvGrpSpPr>
        <p:grpSpPr>
          <a:xfrm>
            <a:off x="671572" y="979584"/>
            <a:ext cx="6003714" cy="4879015"/>
            <a:chOff x="670159" y="978945"/>
            <a:chExt cx="6005278" cy="4880286"/>
          </a:xfrm>
        </p:grpSpPr>
        <p:grpSp>
          <p:nvGrpSpPr>
            <p:cNvPr id="2" name="Group 1"/>
            <p:cNvGrpSpPr/>
            <p:nvPr/>
          </p:nvGrpSpPr>
          <p:grpSpPr>
            <a:xfrm>
              <a:off x="670159" y="978945"/>
              <a:ext cx="6005278" cy="4880286"/>
              <a:chOff x="670159" y="1592262"/>
              <a:chExt cx="6005278" cy="4880286"/>
            </a:xfrm>
          </p:grpSpPr>
          <p:grpSp>
            <p:nvGrpSpPr>
              <p:cNvPr id="6" name="Group 5"/>
              <p:cNvGrpSpPr/>
              <p:nvPr/>
            </p:nvGrpSpPr>
            <p:grpSpPr>
              <a:xfrm>
                <a:off x="674293" y="1592262"/>
                <a:ext cx="6001144" cy="3873253"/>
                <a:chOff x="379241" y="1263798"/>
                <a:chExt cx="6847644" cy="4419600"/>
              </a:xfrm>
            </p:grpSpPr>
            <p:grpSp>
              <p:nvGrpSpPr>
                <p:cNvPr id="7" name="Group 6"/>
                <p:cNvGrpSpPr/>
                <p:nvPr/>
              </p:nvGrpSpPr>
              <p:grpSpPr>
                <a:xfrm>
                  <a:off x="379241" y="1263798"/>
                  <a:ext cx="6847644" cy="4419600"/>
                  <a:chOff x="2194749" y="2049462"/>
                  <a:chExt cx="6070876" cy="3918259"/>
                </a:xfrm>
              </p:grpSpPr>
              <p:pic>
                <p:nvPicPr>
                  <p:cNvPr id="9"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4280199" y="3069800"/>
                    <a:ext cx="857249" cy="857249"/>
                    <a:chOff x="2211902" y="3040062"/>
                    <a:chExt cx="857249" cy="857249"/>
                  </a:xfrm>
                </p:grpSpPr>
                <p:sp>
                  <p:nvSpPr>
                    <p:cNvPr id="33" name="Rectangle 32"/>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pic>
                  <p:nvPicPr>
                    <p:cNvPr id="34"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grpSp>
            <p:pic>
              <p:nvPicPr>
                <p:cNvPr id="8" name="Picture 7"/>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35" name="Picture 34"/>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36" name="Picture 35"/>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37" name="Picture 36"/>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38" name="Picture 37"/>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39" name="Picture 3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4" name="TextBox 3"/>
          <p:cNvSpPr txBox="1"/>
          <p:nvPr/>
        </p:nvSpPr>
        <p:spPr>
          <a:xfrm>
            <a:off x="6083156" y="5483649"/>
            <a:ext cx="5805014" cy="369236"/>
          </a:xfrm>
          <a:prstGeom prst="rect">
            <a:avLst/>
          </a:prstGeom>
          <a:noFill/>
        </p:spPr>
        <p:txBody>
          <a:bodyPr wrap="none" rtlCol="0">
            <a:spAutoFit/>
          </a:bodyPr>
          <a:lstStyle/>
          <a:p>
            <a:pPr defTabSz="914126"/>
            <a:r>
              <a:rPr lang="en-US" sz="1799" dirty="0">
                <a:solidFill>
                  <a:srgbClr val="5B9BD5"/>
                </a:solidFill>
                <a:latin typeface="Segoe UI Light" panose="020B0502040204020203" pitchFamily="34" charset="0"/>
                <a:cs typeface="Segoe UI Light" panose="020B0502040204020203" pitchFamily="34" charset="0"/>
              </a:rPr>
              <a:t>https://flow.microsoft.com/manage/connections/available </a:t>
            </a:r>
          </a:p>
        </p:txBody>
      </p:sp>
    </p:spTree>
    <p:extLst>
      <p:ext uri="{BB962C8B-B14F-4D97-AF65-F5344CB8AC3E}">
        <p14:creationId xmlns:p14="http://schemas.microsoft.com/office/powerpoint/2010/main" val="26719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Where you manage Flow and how can we get start</a:t>
            </a:r>
          </a:p>
        </p:txBody>
      </p:sp>
      <p:sp>
        <p:nvSpPr>
          <p:cNvPr id="11" name="Text Placeholder 2"/>
          <p:cNvSpPr txBox="1">
            <a:spLocks/>
          </p:cNvSpPr>
          <p:nvPr/>
        </p:nvSpPr>
        <p:spPr>
          <a:xfrm>
            <a:off x="535216" y="2029141"/>
            <a:ext cx="10047287" cy="516888"/>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prstClr val="black"/>
                </a:solidFill>
                <a:latin typeface="Segoe UI Light"/>
                <a:ea typeface="Calibri" panose="020F0502020204030204" pitchFamily="34" charset="0"/>
                <a:cs typeface="Times New Roman" panose="02020603050405020304" pitchFamily="18" charset="0"/>
              </a:rPr>
              <a:t>Flow web portal at </a:t>
            </a:r>
            <a:r>
              <a:rPr lang="en-US" sz="2399"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a:t>
            </a:r>
            <a:endParaRPr lang="en-US" sz="2399" b="1" dirty="0">
              <a:solidFill>
                <a:prstClr val="black"/>
              </a:solidFill>
              <a:latin typeface="Segoe UI Light"/>
              <a:ea typeface="Calibri" panose="020F0502020204030204" pitchFamily="34" charset="0"/>
              <a:cs typeface="Times New Roman" panose="02020603050405020304" pitchFamily="18" charset="0"/>
            </a:endParaRPr>
          </a:p>
        </p:txBody>
      </p:sp>
      <p:sp>
        <p:nvSpPr>
          <p:cNvPr id="12" name="Text Placeholder 2"/>
          <p:cNvSpPr txBox="1">
            <a:spLocks/>
          </p:cNvSpPr>
          <p:nvPr/>
        </p:nvSpPr>
        <p:spPr>
          <a:xfrm>
            <a:off x="520701" y="2708426"/>
            <a:ext cx="4822144" cy="2150669"/>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48059" defTabSz="914126">
              <a:spcAft>
                <a:spcPts val="1764"/>
              </a:spcAft>
              <a:buFont typeface="Wingdings" panose="05000000000000000000" pitchFamily="2" charset="2"/>
              <a:buChar char="à"/>
            </a:pPr>
            <a:r>
              <a:rPr lang="en-US" sz="2399" dirty="0">
                <a:solidFill>
                  <a:prstClr val="black"/>
                </a:solidFill>
                <a:latin typeface="Calibri Light" panose="020F0302020204030204"/>
                <a:ea typeface="Calibri" panose="020F0502020204030204" pitchFamily="34" charset="0"/>
                <a:cs typeface="Times New Roman" panose="02020603050405020304" pitchFamily="18" charset="0"/>
              </a:rPr>
              <a:t>Learn how to use Flow (tutorials and videos) at </a:t>
            </a:r>
            <a:r>
              <a:rPr lang="en-US" sz="2399"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https://flow.microsoft.com/en-us/guided-learning/</a:t>
            </a:r>
          </a:p>
          <a:p>
            <a:pPr marL="448059" indent="-448059" defTabSz="914126">
              <a:spcAft>
                <a:spcPts val="1764"/>
              </a:spcAft>
              <a:buFont typeface="Wingdings" panose="05000000000000000000" pitchFamily="2" charset="2"/>
              <a:buChar char="à"/>
            </a:pPr>
            <a:r>
              <a:rPr lang="en-US" sz="2399" dirty="0">
                <a:solidFill>
                  <a:prstClr val="black"/>
                </a:solidFill>
                <a:latin typeface="Calibri Light" panose="020F0302020204030204"/>
                <a:ea typeface="Calibri" panose="020F0502020204030204" pitchFamily="34" charset="0"/>
                <a:cs typeface="Times New Roman" panose="02020603050405020304" pitchFamily="18" charset="0"/>
              </a:rPr>
              <a:t>Now is integrated with Office365</a:t>
            </a:r>
          </a:p>
        </p:txBody>
      </p:sp>
      <p:pic>
        <p:nvPicPr>
          <p:cNvPr id="2" name="Picture 1"/>
          <p:cNvPicPr>
            <a:picLocks noChangeAspect="1"/>
          </p:cNvPicPr>
          <p:nvPr/>
        </p:nvPicPr>
        <p:blipFill>
          <a:blip r:embed="rId3"/>
          <a:stretch>
            <a:fillRect/>
          </a:stretch>
        </p:blipFill>
        <p:spPr>
          <a:xfrm>
            <a:off x="5292045" y="3835401"/>
            <a:ext cx="6928820" cy="3018138"/>
          </a:xfrm>
          <a:prstGeom prst="rect">
            <a:avLst/>
          </a:prstGeom>
        </p:spPr>
      </p:pic>
    </p:spTree>
    <p:extLst>
      <p:ext uri="{BB962C8B-B14F-4D97-AF65-F5344CB8AC3E}">
        <p14:creationId xmlns:p14="http://schemas.microsoft.com/office/powerpoint/2010/main" val="406587979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780" y="529193"/>
            <a:ext cx="5291506" cy="5291506"/>
          </a:xfrm>
          <a:prstGeom prst="rect">
            <a:avLst/>
          </a:prstGeom>
        </p:spPr>
      </p:pic>
      <p:sp>
        <p:nvSpPr>
          <p:cNvPr id="9" name="Rectangle 8"/>
          <p:cNvSpPr/>
          <p:nvPr/>
        </p:nvSpPr>
        <p:spPr>
          <a:xfrm>
            <a:off x="2456" y="6010322"/>
            <a:ext cx="12187093" cy="846299"/>
          </a:xfrm>
          <a:prstGeom prst="rect">
            <a:avLst/>
          </a:prstGeom>
          <a:solidFill>
            <a:srgbClr val="01A1D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srgbClr val="01A1DD"/>
              </a:solidFill>
              <a:latin typeface="Segoe UI"/>
            </a:endParaRPr>
          </a:p>
        </p:txBody>
      </p:sp>
      <p:sp>
        <p:nvSpPr>
          <p:cNvPr id="4" name="Rectangle 3"/>
          <p:cNvSpPr/>
          <p:nvPr/>
        </p:nvSpPr>
        <p:spPr>
          <a:xfrm>
            <a:off x="2453" y="5807202"/>
            <a:ext cx="12187096" cy="86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8"/>
            <a:endParaRPr lang="en-AU" sz="2399">
              <a:solidFill>
                <a:prstClr val="white"/>
              </a:solidFill>
              <a:latin typeface="Segoe UI"/>
            </a:endParaRPr>
          </a:p>
        </p:txBody>
      </p:sp>
      <p:sp>
        <p:nvSpPr>
          <p:cNvPr id="12" name="Title 1"/>
          <p:cNvSpPr txBox="1">
            <a:spLocks/>
          </p:cNvSpPr>
          <p:nvPr/>
        </p:nvSpPr>
        <p:spPr>
          <a:xfrm>
            <a:off x="1393369" y="5636359"/>
            <a:ext cx="10359032" cy="1214409"/>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defTabSz="914225"/>
            <a:r>
              <a:rPr lang="en-AU" sz="2131" spc="-40" dirty="0">
                <a:solidFill>
                  <a:srgbClr val="01A1DD"/>
                </a:solidFill>
                <a:latin typeface="Questrial" panose="02000000000000000000" pitchFamily="2" charset="0"/>
                <a:ea typeface="Open Sans Light" panose="020B0306030504020204" pitchFamily="34" charset="0"/>
                <a:cs typeface="Open Sans Light" panose="020B0306030504020204" pitchFamily="34" charset="0"/>
              </a:rPr>
              <a:t>Sandro Pereira</a:t>
            </a:r>
            <a:endParaRPr lang="en-AU" sz="2131" spc="-40" dirty="0">
              <a:solidFill>
                <a:srgbClr val="01A1DD"/>
              </a:solidFill>
              <a:latin typeface="Questrial" panose="02000000000000000000" pitchFamily="2" charset="0"/>
            </a:endParaRPr>
          </a:p>
        </p:txBody>
      </p:sp>
      <p:sp>
        <p:nvSpPr>
          <p:cNvPr id="8" name="Title 1"/>
          <p:cNvSpPr txBox="1">
            <a:spLocks/>
          </p:cNvSpPr>
          <p:nvPr/>
        </p:nvSpPr>
        <p:spPr>
          <a:xfrm>
            <a:off x="595740" y="44822"/>
            <a:ext cx="10359032" cy="1616377"/>
          </a:xfrm>
          <a:prstGeom prst="rect">
            <a:avLst/>
          </a:prstGeom>
        </p:spPr>
        <p:txBody>
          <a:bodyPr vert="horz" lIns="121870" tIns="60935" rIns="121870" bIns="6093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225"/>
            <a:r>
              <a:rPr lang="en-AU" sz="4799" spc="-40" dirty="0">
                <a:solidFill>
                  <a:srgbClr val="01A1DD"/>
                </a:solidFill>
                <a:latin typeface="Segoe UI Light" panose="020B0502040204020203" pitchFamily="34" charset="0"/>
                <a:ea typeface="Open Sans Light" panose="020B0306030504020204" pitchFamily="34" charset="0"/>
                <a:cs typeface="Segoe UI Light" panose="020B0502040204020203" pitchFamily="34" charset="0"/>
              </a:rPr>
              <a:t>Who am I?</a:t>
            </a:r>
          </a:p>
        </p:txBody>
      </p:sp>
      <p:sp>
        <p:nvSpPr>
          <p:cNvPr id="14" name="Subtitle 2"/>
          <p:cNvSpPr txBox="1">
            <a:spLocks/>
          </p:cNvSpPr>
          <p:nvPr/>
        </p:nvSpPr>
        <p:spPr>
          <a:xfrm>
            <a:off x="595740" y="1319271"/>
            <a:ext cx="6354170" cy="1973453"/>
          </a:xfrm>
          <a:prstGeom prst="rect">
            <a:avLst/>
          </a:prstGeom>
        </p:spPr>
        <p:txBody>
          <a:bodyPr vert="horz" lIns="121870" tIns="60935" rIns="121870" bIns="60935"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834" indent="-342834" defTabSz="914225"/>
            <a:r>
              <a:rPr lang="en-AU" sz="2399" b="1" dirty="0">
                <a:solidFill>
                  <a:prstClr val="black"/>
                </a:solidFill>
                <a:latin typeface="Segoe UI"/>
              </a:rPr>
              <a:t>Codeless Wizard</a:t>
            </a:r>
          </a:p>
          <a:p>
            <a:pPr marL="342834" indent="-342834" defTabSz="914225"/>
            <a:r>
              <a:rPr lang="en-AU" sz="2399" dirty="0">
                <a:solidFill>
                  <a:prstClr val="black"/>
                </a:solidFill>
                <a:latin typeface="Segoe UI"/>
              </a:rPr>
              <a:t>Microsoft Azure &amp; Visio MVP</a:t>
            </a:r>
          </a:p>
          <a:p>
            <a:pPr marL="342834" indent="-342834" defTabSz="914225"/>
            <a:r>
              <a:rPr lang="en-US" sz="2399" dirty="0">
                <a:solidFill>
                  <a:prstClr val="black"/>
                </a:solidFill>
                <a:latin typeface="Segoe UI"/>
                <a:hlinkClick r:id="rId4"/>
              </a:rPr>
              <a:t>sandro.pereira@devscope.net</a:t>
            </a:r>
            <a:r>
              <a:rPr lang="en-US" sz="2399" dirty="0">
                <a:solidFill>
                  <a:prstClr val="black"/>
                </a:solidFill>
                <a:latin typeface="Segoe UI"/>
              </a:rPr>
              <a:t> </a:t>
            </a:r>
          </a:p>
          <a:p>
            <a:pPr marL="342834" indent="-342834" defTabSz="914225"/>
            <a:r>
              <a:rPr lang="en-US" sz="2399" dirty="0">
                <a:solidFill>
                  <a:prstClr val="black"/>
                </a:solidFill>
                <a:latin typeface="Segoe UI"/>
              </a:rPr>
              <a:t>linkedin.com/in/</a:t>
            </a:r>
            <a:r>
              <a:rPr lang="en-US" sz="2399" dirty="0" err="1">
                <a:solidFill>
                  <a:prstClr val="black"/>
                </a:solidFill>
                <a:latin typeface="Segoe UI"/>
              </a:rPr>
              <a:t>sandropereira</a:t>
            </a:r>
            <a:endParaRPr lang="en-US" sz="2399" dirty="0">
              <a:solidFill>
                <a:prstClr val="black"/>
              </a:solidFill>
              <a:latin typeface="Segoe UI"/>
            </a:endParaRPr>
          </a:p>
          <a:p>
            <a:pPr marL="342834" indent="-342834" defTabSz="914225"/>
            <a:r>
              <a:rPr lang="en-US" sz="2399" dirty="0">
                <a:solidFill>
                  <a:prstClr val="black"/>
                </a:solidFill>
                <a:latin typeface="Segoe UI"/>
              </a:rPr>
              <a:t>@</a:t>
            </a:r>
            <a:r>
              <a:rPr lang="en-US" sz="2399" dirty="0" err="1">
                <a:solidFill>
                  <a:prstClr val="black"/>
                </a:solidFill>
                <a:latin typeface="Segoe UI"/>
              </a:rPr>
              <a:t>sandro_asp</a:t>
            </a:r>
            <a:r>
              <a:rPr lang="en-US" sz="2399" dirty="0">
                <a:solidFill>
                  <a:prstClr val="black"/>
                </a:solidFill>
                <a:latin typeface="Segoe UI"/>
              </a:rPr>
              <a:t> </a:t>
            </a:r>
          </a:p>
          <a:p>
            <a:pPr marL="342834" indent="-342834" defTabSz="914225"/>
            <a:r>
              <a:rPr lang="en-US" sz="2399" dirty="0">
                <a:solidFill>
                  <a:prstClr val="black"/>
                </a:solidFill>
                <a:latin typeface="Segoe UI"/>
                <a:hlinkClick r:id="rId5"/>
              </a:rPr>
              <a:t>https://blog.sandro-pereira.com/</a:t>
            </a:r>
            <a:endParaRPr lang="en-US" sz="2399" dirty="0">
              <a:solidFill>
                <a:prstClr val="black"/>
              </a:solidFill>
              <a:latin typeface="Segoe UI"/>
            </a:endParaRPr>
          </a:p>
          <a:p>
            <a:pPr marL="342834" indent="-342834" defTabSz="914225"/>
            <a:r>
              <a:rPr lang="en-US" sz="2399" dirty="0">
                <a:solidFill>
                  <a:prstClr val="black"/>
                </a:solidFill>
                <a:latin typeface="Segoe UI"/>
              </a:rPr>
              <a:t>Public speaker </a:t>
            </a:r>
          </a:p>
          <a:p>
            <a:pPr marL="342834" indent="-342834" defTabSz="914225"/>
            <a:r>
              <a:rPr lang="en-US" sz="2399" dirty="0">
                <a:solidFill>
                  <a:prstClr val="black"/>
                </a:solidFill>
                <a:latin typeface="Segoe UI"/>
              </a:rPr>
              <a:t>Book author: “</a:t>
            </a:r>
            <a:r>
              <a:rPr lang="en-US" sz="2399" dirty="0">
                <a:solidFill>
                  <a:prstClr val="black"/>
                </a:solidFill>
                <a:latin typeface="Segoe UI"/>
                <a:hlinkClick r:id="rId6"/>
              </a:rPr>
              <a:t>BizTalk Mapping Patterns and Best Practices</a:t>
            </a:r>
            <a:r>
              <a:rPr lang="en-US" sz="2399" dirty="0">
                <a:solidFill>
                  <a:prstClr val="black"/>
                </a:solidFill>
                <a:latin typeface="Segoe UI"/>
              </a:rPr>
              <a:t>”</a:t>
            </a:r>
          </a:p>
          <a:p>
            <a:pPr marL="342834" indent="-342834" defTabSz="914225"/>
            <a:endParaRPr lang="en-US" sz="2399" dirty="0">
              <a:solidFill>
                <a:prstClr val="black"/>
              </a:solidFill>
              <a:latin typeface="Segoe UI"/>
            </a:endParaRPr>
          </a:p>
        </p:txBody>
      </p:sp>
      <p:pic>
        <p:nvPicPr>
          <p:cNvPr id="10" name="Picture 2" descr="http://4.bp.blogspot.com/-OUfCsUCY3B4/VGgJCYMcsGI/AAAAAAAAIuQ/dyBpOE8ZilM/s230/mvp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1664" y="5319005"/>
            <a:ext cx="2189869" cy="10092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522" y="5820700"/>
            <a:ext cx="2511330" cy="641566"/>
          </a:xfrm>
          <a:prstGeom prst="rect">
            <a:avLst/>
          </a:prstGeom>
        </p:spPr>
      </p:pic>
      <p:pic>
        <p:nvPicPr>
          <p:cNvPr id="10244" name="Picture 4" descr="https://forums.terraria.org/data/attachments/90/90060-628326db7a9dd739beab0a613d614d4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1260" y="563015"/>
            <a:ext cx="633248" cy="70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91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90654" y="2420158"/>
            <a:ext cx="3714384" cy="1661560"/>
          </a:xfrm>
          <a:prstGeom prst="rect">
            <a:avLst/>
          </a:prstGeom>
          <a:noFill/>
        </p:spPr>
        <p:txBody>
          <a:bodyPr wrap="square" rtlCol="0">
            <a:spAutoFit/>
          </a:bodyPr>
          <a:lstStyle/>
          <a:p>
            <a:pPr defTabSz="914126"/>
            <a:r>
              <a:rPr lang="en-US" sz="3399" dirty="0">
                <a:solidFill>
                  <a:prstClr val="black"/>
                </a:solidFill>
                <a:latin typeface="Segoe UI Light" panose="020B0502040204020203" pitchFamily="34" charset="0"/>
                <a:cs typeface="Segoe UI Light" panose="020B0502040204020203" pitchFamily="34" charset="0"/>
              </a:rPr>
              <a:t>Get started quickly with hundreds useful templates</a:t>
            </a:r>
          </a:p>
        </p:txBody>
      </p:sp>
      <p:grpSp>
        <p:nvGrpSpPr>
          <p:cNvPr id="17" name="Group 16"/>
          <p:cNvGrpSpPr/>
          <p:nvPr/>
        </p:nvGrpSpPr>
        <p:grpSpPr>
          <a:xfrm>
            <a:off x="5224725" y="895"/>
            <a:ext cx="6965689" cy="21435713"/>
            <a:chOff x="5224497" y="0"/>
            <a:chExt cx="6967503" cy="21441297"/>
          </a:xfrm>
        </p:grpSpPr>
        <p:pic>
          <p:nvPicPr>
            <p:cNvPr id="3" name="Picture 2"/>
            <p:cNvPicPr>
              <a:picLocks noChangeAspect="1"/>
            </p:cNvPicPr>
            <p:nvPr/>
          </p:nvPicPr>
          <p:blipFill>
            <a:blip r:embed="rId3"/>
            <a:stretch>
              <a:fillRect/>
            </a:stretch>
          </p:blipFill>
          <p:spPr>
            <a:xfrm>
              <a:off x="5224497" y="0"/>
              <a:ext cx="6967503" cy="7840980"/>
            </a:xfrm>
            <a:prstGeom prst="rect">
              <a:avLst/>
            </a:prstGeom>
          </p:spPr>
        </p:pic>
        <p:pic>
          <p:nvPicPr>
            <p:cNvPr id="15" name="Picture 14"/>
            <p:cNvPicPr>
              <a:picLocks noChangeAspect="1"/>
            </p:cNvPicPr>
            <p:nvPr/>
          </p:nvPicPr>
          <p:blipFill rotWithShape="1">
            <a:blip r:embed="rId4"/>
            <a:srcRect t="5154" b="8417"/>
            <a:stretch/>
          </p:blipFill>
          <p:spPr>
            <a:xfrm>
              <a:off x="5224497" y="7840980"/>
              <a:ext cx="6967503" cy="6776902"/>
            </a:xfrm>
            <a:prstGeom prst="rect">
              <a:avLst/>
            </a:prstGeom>
          </p:spPr>
        </p:pic>
        <p:pic>
          <p:nvPicPr>
            <p:cNvPr id="16" name="Picture 15"/>
            <p:cNvPicPr>
              <a:picLocks noChangeAspect="1"/>
            </p:cNvPicPr>
            <p:nvPr/>
          </p:nvPicPr>
          <p:blipFill rotWithShape="1">
            <a:blip r:embed="rId5"/>
            <a:srcRect t="4012" b="8853"/>
            <a:stretch/>
          </p:blipFill>
          <p:spPr>
            <a:xfrm>
              <a:off x="5224497" y="14617882"/>
              <a:ext cx="6958519" cy="6823415"/>
            </a:xfrm>
            <a:prstGeom prst="rect">
              <a:avLst/>
            </a:prstGeom>
          </p:spPr>
        </p:pic>
      </p:grpSp>
    </p:spTree>
    <p:extLst>
      <p:ext uri="{BB962C8B-B14F-4D97-AF65-F5344CB8AC3E}">
        <p14:creationId xmlns:p14="http://schemas.microsoft.com/office/powerpoint/2010/main" val="817138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70833E-6 -4.44444E-6 L -2.70833E-6 -2.12777 " pathEditMode="relative" rAng="0" ptsTypes="AA">
                                      <p:cBhvr>
                                        <p:cTn id="6" dur="5000" fill="hold"/>
                                        <p:tgtEl>
                                          <p:spTgt spid="17"/>
                                        </p:tgtEl>
                                        <p:attrNameLst>
                                          <p:attrName>ppt_x</p:attrName>
                                          <p:attrName>ppt_y</p:attrName>
                                        </p:attrNameLst>
                                      </p:cBhvr>
                                      <p:rCtr x="0" y="-10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pt-PT" dirty="0" err="1">
                <a:gradFill>
                  <a:gsLst>
                    <a:gs pos="1250">
                      <a:srgbClr val="1F497D"/>
                    </a:gs>
                    <a:gs pos="100000">
                      <a:srgbClr val="1F497D"/>
                    </a:gs>
                  </a:gsLst>
                  <a:lin ang="5400000" scaled="0"/>
                </a:gradFill>
                <a:latin typeface="Segoe UI Light"/>
              </a:rPr>
              <a:t>Simple</a:t>
            </a:r>
            <a:r>
              <a:rPr lang="pt-PT" dirty="0">
                <a:gradFill>
                  <a:gsLst>
                    <a:gs pos="1250">
                      <a:srgbClr val="1F497D"/>
                    </a:gs>
                    <a:gs pos="100000">
                      <a:srgbClr val="1F497D"/>
                    </a:gs>
                  </a:gsLst>
                  <a:lin ang="5400000" scaled="0"/>
                </a:gradFill>
                <a:latin typeface="Segoe UI Light"/>
              </a:rPr>
              <a:t> </a:t>
            </a:r>
            <a:r>
              <a:rPr lang="pt-PT" dirty="0" err="1">
                <a:gradFill>
                  <a:gsLst>
                    <a:gs pos="1250">
                      <a:srgbClr val="1F497D"/>
                    </a:gs>
                    <a:gs pos="100000">
                      <a:srgbClr val="1F497D"/>
                    </a:gs>
                  </a:gsLst>
                  <a:lin ang="5400000" scaled="0"/>
                </a:gradFill>
                <a:latin typeface="Segoe UI Light"/>
              </a:rPr>
              <a:t>explanation</a:t>
            </a:r>
            <a:r>
              <a:rPr lang="pt-PT" dirty="0">
                <a:gradFill>
                  <a:gsLst>
                    <a:gs pos="1250">
                      <a:srgbClr val="1F497D"/>
                    </a:gs>
                    <a:gs pos="100000">
                      <a:srgbClr val="1F497D"/>
                    </a:gs>
                  </a:gsLst>
                  <a:lin ang="5400000" scaled="0"/>
                </a:gradFill>
                <a:latin typeface="Segoe UI Light"/>
              </a:rPr>
              <a:t> + </a:t>
            </a:r>
            <a:r>
              <a:rPr lang="pt-PT" dirty="0" err="1">
                <a:gradFill>
                  <a:gsLst>
                    <a:gs pos="1250">
                      <a:srgbClr val="1F497D"/>
                    </a:gs>
                    <a:gs pos="100000">
                      <a:srgbClr val="1F497D"/>
                    </a:gs>
                  </a:gsLst>
                  <a:lin ang="5400000" scaled="0"/>
                </a:gradFill>
                <a:latin typeface="Segoe UI Light"/>
              </a:rPr>
              <a:t>landing</a:t>
            </a:r>
            <a:r>
              <a:rPr lang="pt-PT" dirty="0">
                <a:gradFill>
                  <a:gsLst>
                    <a:gs pos="1250">
                      <a:srgbClr val="1F497D"/>
                    </a:gs>
                    <a:gs pos="100000">
                      <a:srgbClr val="1F497D"/>
                    </a:gs>
                  </a:gsLst>
                  <a:lin ang="5400000" scaled="0"/>
                </a:gradFill>
                <a:latin typeface="Segoe UI Light"/>
              </a:rPr>
              <a:t> </a:t>
            </a:r>
            <a:r>
              <a:rPr lang="pt-PT" dirty="0" err="1">
                <a:gradFill>
                  <a:gsLst>
                    <a:gs pos="1250">
                      <a:srgbClr val="1F497D"/>
                    </a:gs>
                    <a:gs pos="100000">
                      <a:srgbClr val="1F497D"/>
                    </a:gs>
                  </a:gsLst>
                  <a:lin ang="5400000" scaled="0"/>
                </a:gradFill>
                <a:latin typeface="Segoe UI Light"/>
              </a:rPr>
              <a:t>page</a:t>
            </a:r>
            <a:r>
              <a:rPr lang="pt-PT" dirty="0">
                <a:gradFill>
                  <a:gsLst>
                    <a:gs pos="1250">
                      <a:srgbClr val="1F497D"/>
                    </a:gs>
                    <a:gs pos="100000">
                      <a:srgbClr val="1F497D"/>
                    </a:gs>
                  </a:gsLst>
                  <a:lin ang="5400000" scaled="0"/>
                </a:gradFill>
                <a:latin typeface="Segoe UI Light"/>
              </a:rPr>
              <a:t> for </a:t>
            </a:r>
            <a:r>
              <a:rPr lang="pt-PT" dirty="0" err="1">
                <a:gradFill>
                  <a:gsLst>
                    <a:gs pos="1250">
                      <a:srgbClr val="1F497D"/>
                    </a:gs>
                    <a:gs pos="100000">
                      <a:srgbClr val="1F497D"/>
                    </a:gs>
                  </a:gsLst>
                  <a:lin ang="5400000" scaled="0"/>
                </a:gradFill>
                <a:latin typeface="Segoe UI Light"/>
              </a:rPr>
              <a:t>templates</a:t>
            </a:r>
            <a:endParaRPr lang="pt-PT" dirty="0">
              <a:gradFill>
                <a:gsLst>
                  <a:gs pos="1250">
                    <a:srgbClr val="1F497D"/>
                  </a:gs>
                  <a:gs pos="100000">
                    <a:srgbClr val="1F497D"/>
                  </a:gs>
                </a:gsLst>
                <a:lin ang="5400000" scaled="0"/>
              </a:gradFill>
              <a:latin typeface="Segoe UI Light"/>
            </a:endParaRPr>
          </a:p>
        </p:txBody>
      </p:sp>
      <p:pic>
        <p:nvPicPr>
          <p:cNvPr id="24" name="Picture 23"/>
          <p:cNvPicPr>
            <a:picLocks noChangeAspect="1"/>
          </p:cNvPicPr>
          <p:nvPr/>
        </p:nvPicPr>
        <p:blipFill>
          <a:blip r:embed="rId3"/>
          <a:stretch>
            <a:fillRect/>
          </a:stretch>
        </p:blipFill>
        <p:spPr>
          <a:xfrm>
            <a:off x="2911479" y="1691141"/>
            <a:ext cx="6369042" cy="5083680"/>
          </a:xfrm>
          <a:prstGeom prst="rect">
            <a:avLst/>
          </a:prstGeom>
        </p:spPr>
      </p:pic>
      <p:sp>
        <p:nvSpPr>
          <p:cNvPr id="25" name="Rectangle 24"/>
          <p:cNvSpPr/>
          <p:nvPr/>
        </p:nvSpPr>
        <p:spPr>
          <a:xfrm flipH="1">
            <a:off x="8514970" y="5944359"/>
            <a:ext cx="2633494" cy="830781"/>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Easily share templates via social media or email with your colleagues or friends</a:t>
            </a:r>
            <a:endParaRPr lang="en-US" sz="1600"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26" name="Line Callout 2 (Accent Bar) 6"/>
          <p:cNvSpPr/>
          <p:nvPr/>
        </p:nvSpPr>
        <p:spPr>
          <a:xfrm>
            <a:off x="8414026" y="5895045"/>
            <a:ext cx="201892" cy="879776"/>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27" name="Rectangle 26"/>
          <p:cNvSpPr/>
          <p:nvPr/>
        </p:nvSpPr>
        <p:spPr>
          <a:xfrm>
            <a:off x="1613658" y="5914974"/>
            <a:ext cx="2455853" cy="830781"/>
          </a:xfrm>
          <a:prstGeom prst="rect">
            <a:avLst/>
          </a:prstGeom>
        </p:spPr>
        <p:txBody>
          <a:bodyPr wrap="square">
            <a:spAutoFit/>
          </a:bodyPr>
          <a:lstStyle/>
          <a:p>
            <a:pPr algn="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See how much this template has been used and who published it</a:t>
            </a:r>
          </a:p>
        </p:txBody>
      </p:sp>
      <p:sp>
        <p:nvSpPr>
          <p:cNvPr id="28" name="Line Callout 2 (Accent Bar) 8"/>
          <p:cNvSpPr/>
          <p:nvPr/>
        </p:nvSpPr>
        <p:spPr>
          <a:xfrm flipH="1">
            <a:off x="3910787" y="5978848"/>
            <a:ext cx="158725" cy="761802"/>
          </a:xfrm>
          <a:prstGeom prst="accentCallout2">
            <a:avLst>
              <a:gd name="adj1" fmla="val 47137"/>
              <a:gd name="adj2" fmla="val -14526"/>
              <a:gd name="adj3" fmla="val 31372"/>
              <a:gd name="adj4" fmla="val -260810"/>
              <a:gd name="adj5" fmla="val 30733"/>
              <a:gd name="adj6" fmla="val -42477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29" name="Line Callout 2 (Accent Bar) 9"/>
          <p:cNvSpPr/>
          <p:nvPr/>
        </p:nvSpPr>
        <p:spPr>
          <a:xfrm>
            <a:off x="9441229" y="3860056"/>
            <a:ext cx="201892" cy="879776"/>
          </a:xfrm>
          <a:prstGeom prst="accentCallout2">
            <a:avLst>
              <a:gd name="adj1" fmla="val 79661"/>
              <a:gd name="adj2" fmla="val -8817"/>
              <a:gd name="adj3" fmla="val 117501"/>
              <a:gd name="adj4" fmla="val -273962"/>
              <a:gd name="adj5" fmla="val 118030"/>
              <a:gd name="adj6" fmla="val -78699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30" name="Rectangle 29"/>
          <p:cNvSpPr/>
          <p:nvPr/>
        </p:nvSpPr>
        <p:spPr>
          <a:xfrm flipH="1">
            <a:off x="9441229" y="3860057"/>
            <a:ext cx="2454293" cy="830781"/>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Detailed description of what the template does and needs</a:t>
            </a:r>
            <a:endParaRPr lang="en-US" sz="1600"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31" name="Line Callout 2 (Accent Bar) 12"/>
          <p:cNvSpPr/>
          <p:nvPr/>
        </p:nvSpPr>
        <p:spPr>
          <a:xfrm flipH="1">
            <a:off x="2549247" y="4852430"/>
            <a:ext cx="201524" cy="711535"/>
          </a:xfrm>
          <a:prstGeom prst="accentCallout2">
            <a:avLst>
              <a:gd name="adj1" fmla="val 47137"/>
              <a:gd name="adj2" fmla="val -14526"/>
              <a:gd name="adj3" fmla="val 111402"/>
              <a:gd name="adj4" fmla="val -480306"/>
              <a:gd name="adj5" fmla="val 108711"/>
              <a:gd name="adj6" fmla="val -1019855"/>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258039072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Build your own flow from scratch</a:t>
            </a:r>
          </a:p>
        </p:txBody>
      </p:sp>
      <p:sp>
        <p:nvSpPr>
          <p:cNvPr id="11" name="Content Placeholder 2"/>
          <p:cNvSpPr>
            <a:spLocks noGrp="1"/>
          </p:cNvSpPr>
          <p:nvPr>
            <p:ph idx="1"/>
          </p:nvPr>
        </p:nvSpPr>
        <p:spPr>
          <a:xfrm>
            <a:off x="629576" y="1401832"/>
            <a:ext cx="3901226" cy="594169"/>
          </a:xfrm>
        </p:spPr>
        <p:txBody>
          <a:bodyPr>
            <a:normAutofit/>
          </a:bodyPr>
          <a:lstStyle/>
          <a:p>
            <a:pPr marL="0" indent="0">
              <a:buNone/>
            </a:pPr>
            <a:r>
              <a:rPr lang="en-US" sz="1600" dirty="0">
                <a:latin typeface="Segoe UI Light" panose="020B0502040204020203" pitchFamily="34" charset="0"/>
                <a:cs typeface="Segoe UI Light" panose="020B0502040204020203" pitchFamily="34" charset="0"/>
              </a:rPr>
              <a:t>Sending an Exchange email when a new file is added in Dropbox</a:t>
            </a:r>
          </a:p>
        </p:txBody>
      </p:sp>
      <p:grpSp>
        <p:nvGrpSpPr>
          <p:cNvPr id="12" name="Group 11"/>
          <p:cNvGrpSpPr/>
          <p:nvPr/>
        </p:nvGrpSpPr>
        <p:grpSpPr>
          <a:xfrm>
            <a:off x="373310" y="3118070"/>
            <a:ext cx="11050223" cy="3131562"/>
            <a:chOff x="371818" y="3117989"/>
            <a:chExt cx="11053101" cy="3132378"/>
          </a:xfrm>
        </p:grpSpPr>
        <p:grpSp>
          <p:nvGrpSpPr>
            <p:cNvPr id="13" name="Group 12"/>
            <p:cNvGrpSpPr/>
            <p:nvPr/>
          </p:nvGrpSpPr>
          <p:grpSpPr>
            <a:xfrm>
              <a:off x="371818" y="4322107"/>
              <a:ext cx="3877054" cy="914400"/>
              <a:chOff x="553270" y="2032528"/>
              <a:chExt cx="2321314" cy="914400"/>
            </a:xfrm>
          </p:grpSpPr>
          <p:sp>
            <p:nvSpPr>
              <p:cNvPr id="33" name="Rectangle 32"/>
              <p:cNvSpPr/>
              <p:nvPr/>
            </p:nvSpPr>
            <p:spPr>
              <a:xfrm>
                <a:off x="553270" y="2032528"/>
                <a:ext cx="2321314" cy="830997"/>
              </a:xfrm>
              <a:prstGeom prst="rect">
                <a:avLst/>
              </a:prstGeom>
            </p:spPr>
            <p:txBody>
              <a:bodyPr wrap="square">
                <a:spAutoFit/>
              </a:bodyPr>
              <a:lstStyle/>
              <a:p>
                <a:pPr algn="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Authenticate to your O365 account.</a:t>
                </a:r>
                <a:br>
                  <a:rPr lang="en-US" sz="1600" dirty="0">
                    <a:solidFill>
                      <a:prstClr val="black">
                        <a:lumMod val="85000"/>
                        <a:lumOff val="15000"/>
                      </a:prstClr>
                    </a:solidFill>
                    <a:latin typeface="Segoe UI Light" panose="020B0502040204020203" pitchFamily="34" charset="0"/>
                    <a:cs typeface="Segoe UI Light" panose="020B0502040204020203" pitchFamily="34" charset="0"/>
                  </a:rPr>
                </a:br>
                <a:br>
                  <a:rPr lang="en-US" sz="1600" dirty="0">
                    <a:solidFill>
                      <a:prstClr val="black">
                        <a:lumMod val="85000"/>
                        <a:lumOff val="15000"/>
                      </a:prstClr>
                    </a:solidFill>
                    <a:latin typeface="Segoe UI Light" panose="020B0502040204020203" pitchFamily="34" charset="0"/>
                    <a:cs typeface="Segoe UI Light" panose="020B0502040204020203" pitchFamily="34" charset="0"/>
                  </a:rPr>
                </a:b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Build email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Subject</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Body</a:t>
                </a:r>
              </a:p>
            </p:txBody>
          </p:sp>
          <p:sp>
            <p:nvSpPr>
              <p:cNvPr id="34"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grpSp>
        <p:grpSp>
          <p:nvGrpSpPr>
            <p:cNvPr id="14" name="Group 13"/>
            <p:cNvGrpSpPr/>
            <p:nvPr/>
          </p:nvGrpSpPr>
          <p:grpSpPr>
            <a:xfrm flipH="1">
              <a:off x="8399679" y="3514284"/>
              <a:ext cx="2783577" cy="1002791"/>
              <a:chOff x="601534" y="1914403"/>
              <a:chExt cx="2321314" cy="1002791"/>
            </a:xfrm>
          </p:grpSpPr>
          <p:sp>
            <p:nvSpPr>
              <p:cNvPr id="22" name="Rectangle 21"/>
              <p:cNvSpPr/>
              <p:nvPr/>
            </p:nvSpPr>
            <p:spPr>
              <a:xfrm>
                <a:off x="601534" y="1914403"/>
                <a:ext cx="2321314" cy="830997"/>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Choose to include properties from previous step (Dropbox file) to improve relevance</a:t>
                </a:r>
              </a:p>
            </p:txBody>
          </p:sp>
          <p:sp>
            <p:nvSpPr>
              <p:cNvPr id="32" name="Line Callout 2 (Accent Bar) 18"/>
              <p:cNvSpPr/>
              <p:nvPr/>
            </p:nvSpPr>
            <p:spPr>
              <a:xfrm flipH="1">
                <a:off x="2762508" y="2037189"/>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grpSp>
        <p:grpSp>
          <p:nvGrpSpPr>
            <p:cNvPr id="15" name="Group 14"/>
            <p:cNvGrpSpPr/>
            <p:nvPr/>
          </p:nvGrpSpPr>
          <p:grpSpPr>
            <a:xfrm flipH="1">
              <a:off x="8501278" y="5153104"/>
              <a:ext cx="2923641" cy="1077218"/>
              <a:chOff x="556572" y="2328862"/>
              <a:chExt cx="2321314" cy="1077218"/>
            </a:xfrm>
          </p:grpSpPr>
          <p:sp>
            <p:nvSpPr>
              <p:cNvPr id="20" name="Rectangle 19"/>
              <p:cNvSpPr/>
              <p:nvPr/>
            </p:nvSpPr>
            <p:spPr>
              <a:xfrm>
                <a:off x="556572" y="2328862"/>
                <a:ext cx="2321314" cy="1077218"/>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Specify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Send To</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email address and additional properties (optional):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From</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CC</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BCC</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00" i="1" dirty="0">
                    <a:solidFill>
                      <a:prstClr val="black">
                        <a:lumMod val="85000"/>
                        <a:lumOff val="15000"/>
                      </a:prstClr>
                    </a:solidFill>
                    <a:latin typeface="Segoe UI Light" panose="020B0502040204020203" pitchFamily="34" charset="0"/>
                    <a:cs typeface="Segoe UI Light" panose="020B0502040204020203" pitchFamily="34" charset="0"/>
                  </a:rPr>
                  <a:t>Importance</a:t>
                </a:r>
              </a:p>
            </p:txBody>
          </p:sp>
          <p:sp>
            <p:nvSpPr>
              <p:cNvPr id="21" name="Line Callout 2 (Accent Bar) 21"/>
              <p:cNvSpPr/>
              <p:nvPr/>
            </p:nvSpPr>
            <p:spPr>
              <a:xfrm flipH="1">
                <a:off x="2717546" y="2439456"/>
                <a:ext cx="160340" cy="880005"/>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grpSp>
        <p:grpSp>
          <p:nvGrpSpPr>
            <p:cNvPr id="16" name="Group 15"/>
            <p:cNvGrpSpPr/>
            <p:nvPr/>
          </p:nvGrpSpPr>
          <p:grpSpPr>
            <a:xfrm>
              <a:off x="4945881" y="3117989"/>
              <a:ext cx="2288994" cy="3132378"/>
              <a:chOff x="5136381" y="2783224"/>
              <a:chExt cx="2288994" cy="3132378"/>
            </a:xfrm>
          </p:grpSpPr>
          <p:pic>
            <p:nvPicPr>
              <p:cNvPr id="17" name="Picture 16"/>
              <p:cNvPicPr>
                <a:picLocks noChangeAspect="1"/>
              </p:cNvPicPr>
              <p:nvPr/>
            </p:nvPicPr>
            <p:blipFill rotWithShape="1">
              <a:blip r:embed="rId3"/>
              <a:srcRect l="2752" t="32032" r="35637" b="2837"/>
              <a:stretch/>
            </p:blipFill>
            <p:spPr>
              <a:xfrm>
                <a:off x="5136381" y="2783224"/>
                <a:ext cx="2288994" cy="3132378"/>
              </a:xfrm>
              <a:prstGeom prst="rect">
                <a:avLst/>
              </a:prstGeom>
            </p:spPr>
          </p:pic>
          <p:sp>
            <p:nvSpPr>
              <p:cNvPr id="18" name="Rectangle 1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19" name="TextBox 18"/>
              <p:cNvSpPr txBox="1"/>
              <p:nvPr/>
            </p:nvSpPr>
            <p:spPr>
              <a:xfrm>
                <a:off x="5232898" y="5732638"/>
                <a:ext cx="1275852" cy="92333"/>
              </a:xfrm>
              <a:prstGeom prst="rect">
                <a:avLst/>
              </a:prstGeom>
              <a:solidFill>
                <a:srgbClr val="E5E5E5"/>
              </a:solidFill>
              <a:ln>
                <a:solidFill>
                  <a:srgbClr val="E5E5E5"/>
                </a:solidFill>
              </a:ln>
            </p:spPr>
            <p:txBody>
              <a:bodyPr wrap="square" lIns="0" tIns="0" rIns="0" bIns="0" rtlCol="0">
                <a:spAutoFit/>
              </a:bodyPr>
              <a:lstStyle/>
              <a:p>
                <a:pPr defTabSz="914126"/>
                <a:r>
                  <a:rPr lang="en-US" sz="600" dirty="0">
                    <a:solidFill>
                      <a:prstClr val="white">
                        <a:lumMod val="65000"/>
                      </a:prstClr>
                    </a:solidFill>
                    <a:latin typeface="Calibri" panose="020F0502020204030204"/>
                  </a:rPr>
                  <a:t>Connected to johnsharp@contoso.com</a:t>
                </a:r>
              </a:p>
            </p:txBody>
          </p:sp>
        </p:grpSp>
      </p:grpSp>
      <p:grpSp>
        <p:nvGrpSpPr>
          <p:cNvPr id="35" name="Group 34"/>
          <p:cNvGrpSpPr/>
          <p:nvPr/>
        </p:nvGrpSpPr>
        <p:grpSpPr>
          <a:xfrm>
            <a:off x="-138623" y="1735873"/>
            <a:ext cx="7349590" cy="1672655"/>
            <a:chOff x="-140247" y="1735430"/>
            <a:chExt cx="7351504" cy="1673091"/>
          </a:xfrm>
        </p:grpSpPr>
        <p:grpSp>
          <p:nvGrpSpPr>
            <p:cNvPr id="36" name="Group 35"/>
            <p:cNvGrpSpPr/>
            <p:nvPr/>
          </p:nvGrpSpPr>
          <p:grpSpPr>
            <a:xfrm>
              <a:off x="-140247" y="2494121"/>
              <a:ext cx="4389120" cy="914400"/>
              <a:chOff x="563066" y="2099554"/>
              <a:chExt cx="2321314" cy="914400"/>
            </a:xfrm>
          </p:grpSpPr>
          <p:sp>
            <p:nvSpPr>
              <p:cNvPr id="38" name="Rectangle 37"/>
              <p:cNvSpPr/>
              <p:nvPr/>
            </p:nvSpPr>
            <p:spPr>
              <a:xfrm>
                <a:off x="563066" y="2099554"/>
                <a:ext cx="2321314" cy="830997"/>
              </a:xfrm>
              <a:prstGeom prst="rect">
                <a:avLst/>
              </a:prstGeom>
            </p:spPr>
            <p:txBody>
              <a:bodyPr wrap="square">
                <a:spAutoFit/>
              </a:bodyPr>
              <a:lstStyle/>
              <a:p>
                <a:pPr algn="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Authenticate to your Dropbox account. </a:t>
                </a:r>
                <a:br>
                  <a:rPr lang="en-US" sz="1600"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1600" dirty="0">
                  <a:solidFill>
                    <a:prstClr val="black">
                      <a:lumMod val="85000"/>
                      <a:lumOff val="15000"/>
                    </a:prstClr>
                  </a:solidFill>
                  <a:latin typeface="Segoe UI Light" panose="020B0502040204020203" pitchFamily="34" charset="0"/>
                  <a:cs typeface="Segoe UI Light" panose="020B0502040204020203" pitchFamily="34" charset="0"/>
                </a:endParaRPr>
              </a:p>
              <a:p>
                <a:pPr algn="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Select folder to monitor</a:t>
                </a:r>
              </a:p>
            </p:txBody>
          </p:sp>
          <p:sp>
            <p:nvSpPr>
              <p:cNvPr id="39"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grpSp>
        <p:pic>
          <p:nvPicPr>
            <p:cNvPr id="37" name="Picture 36"/>
            <p:cNvPicPr>
              <a:picLocks noChangeAspect="1"/>
            </p:cNvPicPr>
            <p:nvPr/>
          </p:nvPicPr>
          <p:blipFill>
            <a:blip r:embed="rId4"/>
            <a:stretch>
              <a:fillRect/>
            </a:stretch>
          </p:blipFill>
          <p:spPr>
            <a:xfrm>
              <a:off x="4972199" y="1735430"/>
              <a:ext cx="2239058" cy="1212581"/>
            </a:xfrm>
            <a:prstGeom prst="rect">
              <a:avLst/>
            </a:prstGeom>
            <a:ln>
              <a:solidFill>
                <a:srgbClr val="0070C0"/>
              </a:solidFill>
            </a:ln>
          </p:spPr>
        </p:pic>
      </p:grpSp>
      <p:pic>
        <p:nvPicPr>
          <p:cNvPr id="40" name="Picture 39"/>
          <p:cNvPicPr>
            <a:picLocks noChangeAspect="1"/>
          </p:cNvPicPr>
          <p:nvPr/>
        </p:nvPicPr>
        <p:blipFill>
          <a:blip r:embed="rId5"/>
          <a:stretch>
            <a:fillRect/>
          </a:stretch>
        </p:blipFill>
        <p:spPr>
          <a:xfrm>
            <a:off x="6958872" y="2355826"/>
            <a:ext cx="1750598" cy="832033"/>
          </a:xfrm>
          <a:prstGeom prst="rect">
            <a:avLst/>
          </a:prstGeom>
          <a:ln>
            <a:solidFill>
              <a:srgbClr val="0070C0"/>
            </a:solidFill>
          </a:ln>
        </p:spPr>
      </p:pic>
      <p:sp>
        <p:nvSpPr>
          <p:cNvPr id="41" name="TextBox 40"/>
          <p:cNvSpPr txBox="1"/>
          <p:nvPr/>
        </p:nvSpPr>
        <p:spPr>
          <a:xfrm>
            <a:off x="5099192" y="2377256"/>
            <a:ext cx="722355" cy="200003"/>
          </a:xfrm>
          <a:prstGeom prst="rect">
            <a:avLst/>
          </a:prstGeom>
          <a:solidFill>
            <a:schemeClr val="bg1"/>
          </a:solidFill>
        </p:spPr>
        <p:txBody>
          <a:bodyPr wrap="square" rtlCol="0">
            <a:spAutoFit/>
          </a:bodyPr>
          <a:lstStyle/>
          <a:p>
            <a:pPr defTabSz="914126"/>
            <a:r>
              <a:rPr lang="en-US" sz="700" dirty="0">
                <a:solidFill>
                  <a:prstClr val="white">
                    <a:lumMod val="50000"/>
                  </a:prstClr>
                </a:solidFill>
                <a:latin typeface="Segoe UI" panose="020B0502040204020203" pitchFamily="34" charset="0"/>
                <a:cs typeface="Segoe UI" panose="020B0502040204020203" pitchFamily="34" charset="0"/>
              </a:rPr>
              <a:t>PowerApps</a:t>
            </a:r>
          </a:p>
        </p:txBody>
      </p:sp>
      <p:cxnSp>
        <p:nvCxnSpPr>
          <p:cNvPr id="42" name="Straight Arrow Connector 41"/>
          <p:cNvCxnSpPr/>
          <p:nvPr/>
        </p:nvCxnSpPr>
        <p:spPr>
          <a:xfrm>
            <a:off x="6009783" y="2900471"/>
            <a:ext cx="970" cy="2543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6278783" y="6038590"/>
            <a:ext cx="644871" cy="140467"/>
          </a:xfrm>
          <a:prstGeom prst="rect">
            <a:avLst/>
          </a:prstGeom>
        </p:spPr>
      </p:pic>
    </p:spTree>
    <p:extLst>
      <p:ext uri="{BB962C8B-B14F-4D97-AF65-F5344CB8AC3E}">
        <p14:creationId xmlns:p14="http://schemas.microsoft.com/office/powerpoint/2010/main" val="3420044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300"/>
                                        <p:tgtEl>
                                          <p:spTgt spid="35"/>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100"/>
                            </p:stCondLst>
                            <p:childTnLst>
                              <p:par>
                                <p:cTn id="13" presetID="22" presetClass="entr" presetSubtype="8" fill="hold" grpId="0" nodeType="afterEffect">
                                  <p:stCondLst>
                                    <p:cond delay="30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900"/>
                            </p:stCondLst>
                            <p:childTnLst>
                              <p:par>
                                <p:cTn id="17" presetID="10" presetClass="entr" presetSubtype="0" fill="hold" nodeType="afterEffect">
                                  <p:stCondLst>
                                    <p:cond delay="3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700"/>
                            </p:stCondLst>
                            <p:childTnLst>
                              <p:par>
                                <p:cTn id="21" presetID="22" presetClass="entr" presetSubtype="1" fill="hold" nodeType="after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300"/>
                                        <p:tgtEl>
                                          <p:spTgt spid="12"/>
                                        </p:tgtEl>
                                      </p:cBhvr>
                                    </p:animEffect>
                                  </p:childTnLst>
                                </p:cTn>
                              </p:par>
                            </p:childTnLst>
                          </p:cTn>
                        </p:par>
                        <p:par>
                          <p:cTn id="24" fill="hold">
                            <p:stCondLst>
                              <p:cond delay="3300"/>
                            </p:stCondLst>
                            <p:childTnLst>
                              <p:par>
                                <p:cTn id="25" presetID="1" presetClass="entr" presetSubtype="0" fill="hold" nodeType="afterEffect">
                                  <p:stCondLst>
                                    <p:cond delay="10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Debug any flow if needed</a:t>
            </a:r>
          </a:p>
        </p:txBody>
      </p:sp>
      <p:pic>
        <p:nvPicPr>
          <p:cNvPr id="28" name="Picture 27"/>
          <p:cNvPicPr>
            <a:picLocks noChangeAspect="1"/>
          </p:cNvPicPr>
          <p:nvPr/>
        </p:nvPicPr>
        <p:blipFill>
          <a:blip r:embed="rId3"/>
          <a:stretch>
            <a:fillRect/>
          </a:stretch>
        </p:blipFill>
        <p:spPr>
          <a:xfrm>
            <a:off x="1596911" y="1089672"/>
            <a:ext cx="8998179" cy="5568023"/>
          </a:xfrm>
          <a:prstGeom prst="rect">
            <a:avLst/>
          </a:prstGeom>
        </p:spPr>
      </p:pic>
      <p:sp>
        <p:nvSpPr>
          <p:cNvPr id="29" name="Line Callout 2 (Accent Bar) 4"/>
          <p:cNvSpPr/>
          <p:nvPr/>
        </p:nvSpPr>
        <p:spPr>
          <a:xfrm flipH="1">
            <a:off x="3225398" y="1904670"/>
            <a:ext cx="158725" cy="761802"/>
          </a:xfrm>
          <a:prstGeom prst="accentCallout2">
            <a:avLst>
              <a:gd name="adj1" fmla="val 18750"/>
              <a:gd name="adj2" fmla="val -8333"/>
              <a:gd name="adj3" fmla="val 26370"/>
              <a:gd name="adj4" fmla="val -205352"/>
              <a:gd name="adj5" fmla="val 13698"/>
              <a:gd name="adj6" fmla="val -4855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30" name="TextBox 29"/>
          <p:cNvSpPr txBox="1"/>
          <p:nvPr/>
        </p:nvSpPr>
        <p:spPr>
          <a:xfrm>
            <a:off x="7079894" y="5444106"/>
            <a:ext cx="2477742" cy="584775"/>
          </a:xfrm>
          <a:prstGeom prst="rect">
            <a:avLst/>
          </a:prstGeom>
          <a:noFill/>
        </p:spPr>
        <p:txBody>
          <a:bodyPr wrap="square" rtlCol="0">
            <a:spAutoFit/>
          </a:bodyPr>
          <a:lstStyle/>
          <a:p>
            <a:pPr defTabSz="914126"/>
            <a:r>
              <a:rPr lang="en-US" sz="1600" dirty="0">
                <a:solidFill>
                  <a:prstClr val="black"/>
                </a:solidFill>
                <a:latin typeface="Segoe UI Light" panose="020B0502040204020203" pitchFamily="34" charset="0"/>
                <a:cs typeface="Segoe UI Light" panose="020B0502040204020203" pitchFamily="34" charset="0"/>
              </a:rPr>
              <a:t>See detailed inputs / outputs for each step</a:t>
            </a:r>
          </a:p>
        </p:txBody>
      </p:sp>
      <p:sp>
        <p:nvSpPr>
          <p:cNvPr id="31" name="Line Callout 2 (Accent Bar) 13"/>
          <p:cNvSpPr/>
          <p:nvPr/>
        </p:nvSpPr>
        <p:spPr>
          <a:xfrm>
            <a:off x="7023087" y="5320846"/>
            <a:ext cx="192220" cy="879776"/>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44" name="TextBox 43"/>
          <p:cNvSpPr txBox="1"/>
          <p:nvPr/>
        </p:nvSpPr>
        <p:spPr>
          <a:xfrm>
            <a:off x="215028" y="1870425"/>
            <a:ext cx="3169095" cy="584775"/>
          </a:xfrm>
          <a:prstGeom prst="rect">
            <a:avLst/>
          </a:prstGeom>
          <a:noFill/>
        </p:spPr>
        <p:txBody>
          <a:bodyPr wrap="square" rtlCol="0">
            <a:spAutoFit/>
          </a:bodyPr>
          <a:lstStyle/>
          <a:p>
            <a:pPr defTabSz="914126"/>
            <a:r>
              <a:rPr lang="en-US" sz="1600" dirty="0">
                <a:solidFill>
                  <a:prstClr val="black"/>
                </a:solidFill>
                <a:latin typeface="Segoe UI Light" panose="020B0502040204020203" pitchFamily="34" charset="0"/>
                <a:cs typeface="Segoe UI Light" panose="020B0502040204020203" pitchFamily="34" charset="0"/>
              </a:rPr>
              <a:t>Save visual representation as building / creation time</a:t>
            </a:r>
          </a:p>
        </p:txBody>
      </p:sp>
    </p:spTree>
    <p:extLst>
      <p:ext uri="{BB962C8B-B14F-4D97-AF65-F5344CB8AC3E}">
        <p14:creationId xmlns:p14="http://schemas.microsoft.com/office/powerpoint/2010/main" val="134455804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Consolidated list of all connectors</a:t>
            </a:r>
          </a:p>
        </p:txBody>
      </p:sp>
      <p:pic>
        <p:nvPicPr>
          <p:cNvPr id="8" name="Picture 7"/>
          <p:cNvPicPr>
            <a:picLocks noChangeAspect="1"/>
          </p:cNvPicPr>
          <p:nvPr/>
        </p:nvPicPr>
        <p:blipFill>
          <a:blip r:embed="rId3"/>
          <a:stretch>
            <a:fillRect/>
          </a:stretch>
        </p:blipFill>
        <p:spPr>
          <a:xfrm>
            <a:off x="333517" y="2008786"/>
            <a:ext cx="8205385" cy="4378247"/>
          </a:xfrm>
          <a:prstGeom prst="rect">
            <a:avLst/>
          </a:prstGeom>
        </p:spPr>
      </p:pic>
      <p:sp>
        <p:nvSpPr>
          <p:cNvPr id="9" name="Rectangle 8"/>
          <p:cNvSpPr/>
          <p:nvPr/>
        </p:nvSpPr>
        <p:spPr>
          <a:xfrm flipH="1">
            <a:off x="9052053" y="1120025"/>
            <a:ext cx="2782852" cy="1076937"/>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Same list of connections is shared between </a:t>
            </a:r>
            <a:r>
              <a:rPr lang="en-US" sz="1600"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and Flow so you only have to sign in once</a:t>
            </a:r>
          </a:p>
        </p:txBody>
      </p:sp>
      <p:sp>
        <p:nvSpPr>
          <p:cNvPr id="10" name="Line Callout 2 (Accent Bar) 6"/>
          <p:cNvSpPr/>
          <p:nvPr/>
        </p:nvSpPr>
        <p:spPr>
          <a:xfrm>
            <a:off x="9052052" y="1242778"/>
            <a:ext cx="192220" cy="879776"/>
          </a:xfrm>
          <a:prstGeom prst="accentCallout2">
            <a:avLst>
              <a:gd name="adj1" fmla="val 46262"/>
              <a:gd name="adj2" fmla="val -8817"/>
              <a:gd name="adj3" fmla="val 52596"/>
              <a:gd name="adj4" fmla="val -427006"/>
              <a:gd name="adj5" fmla="val 94051"/>
              <a:gd name="adj6" fmla="val -948038"/>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11" name="Rectangle 10"/>
          <p:cNvSpPr/>
          <p:nvPr/>
        </p:nvSpPr>
        <p:spPr>
          <a:xfrm flipH="1">
            <a:off x="8676593" y="4188996"/>
            <a:ext cx="2782852" cy="1076937"/>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If your password changes or you revoke the application access you can come here to sign-in again and fix it</a:t>
            </a:r>
          </a:p>
        </p:txBody>
      </p:sp>
      <p:sp>
        <p:nvSpPr>
          <p:cNvPr id="12" name="Line Callout 2 (Accent Bar) 8"/>
          <p:cNvSpPr/>
          <p:nvPr/>
        </p:nvSpPr>
        <p:spPr>
          <a:xfrm>
            <a:off x="8676593" y="4311749"/>
            <a:ext cx="192220" cy="879776"/>
          </a:xfrm>
          <a:prstGeom prst="accentCallout2">
            <a:avLst>
              <a:gd name="adj1" fmla="val 46262"/>
              <a:gd name="adj2" fmla="val -8817"/>
              <a:gd name="adj3" fmla="val 54451"/>
              <a:gd name="adj4" fmla="val -936557"/>
              <a:gd name="adj5" fmla="val 73640"/>
              <a:gd name="adj6" fmla="val -133869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
        <p:nvSpPr>
          <p:cNvPr id="13" name="Rectangle 12"/>
          <p:cNvSpPr/>
          <p:nvPr/>
        </p:nvSpPr>
        <p:spPr>
          <a:xfrm flipH="1">
            <a:off x="9052053" y="5598328"/>
            <a:ext cx="2782852" cy="1076937"/>
          </a:xfrm>
          <a:prstGeom prst="rect">
            <a:avLst/>
          </a:prstGeom>
        </p:spPr>
        <p:txBody>
          <a:bodyPr wrap="square">
            <a:spAutoFit/>
          </a:bodyPr>
          <a:lstStyle/>
          <a:p>
            <a:pPr defTabSz="914126"/>
            <a:r>
              <a:rPr lang="en-US" sz="1600" dirty="0">
                <a:solidFill>
                  <a:prstClr val="black">
                    <a:lumMod val="85000"/>
                    <a:lumOff val="15000"/>
                  </a:prstClr>
                </a:solidFill>
                <a:latin typeface="Segoe UI Light" panose="020B0502040204020203" pitchFamily="34" charset="0"/>
                <a:cs typeface="Segoe UI Light" panose="020B0502040204020203" pitchFamily="34" charset="0"/>
              </a:rPr>
              <a:t>Delete connections if you no longer want Flow and </a:t>
            </a:r>
            <a:r>
              <a:rPr lang="en-US" sz="1600"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00" dirty="0">
                <a:solidFill>
                  <a:prstClr val="black">
                    <a:lumMod val="85000"/>
                    <a:lumOff val="15000"/>
                  </a:prstClr>
                </a:solidFill>
                <a:latin typeface="Segoe UI Light" panose="020B0502040204020203" pitchFamily="34" charset="0"/>
                <a:cs typeface="Segoe UI Light" panose="020B0502040204020203" pitchFamily="34" charset="0"/>
              </a:rPr>
              <a:t> to be able to access that data</a:t>
            </a:r>
          </a:p>
        </p:txBody>
      </p:sp>
      <p:sp>
        <p:nvSpPr>
          <p:cNvPr id="14" name="Line Callout 2 (Accent Bar) 10"/>
          <p:cNvSpPr/>
          <p:nvPr/>
        </p:nvSpPr>
        <p:spPr>
          <a:xfrm>
            <a:off x="9052052" y="5721081"/>
            <a:ext cx="192220" cy="879776"/>
          </a:xfrm>
          <a:prstGeom prst="accentCallout2">
            <a:avLst>
              <a:gd name="adj1" fmla="val 81517"/>
              <a:gd name="adj2" fmla="val -17309"/>
              <a:gd name="adj3" fmla="val 82284"/>
              <a:gd name="adj4" fmla="val -410020"/>
              <a:gd name="adj5" fmla="val 62507"/>
              <a:gd name="adj6" fmla="val -60833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10149775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Why are we talking about Flow?</a:t>
            </a:r>
          </a:p>
        </p:txBody>
      </p:sp>
      <p:sp>
        <p:nvSpPr>
          <p:cNvPr id="15" name="Content Placeholder 2"/>
          <p:cNvSpPr txBox="1">
            <a:spLocks/>
          </p:cNvSpPr>
          <p:nvPr/>
        </p:nvSpPr>
        <p:spPr>
          <a:xfrm>
            <a:off x="839570" y="1826043"/>
            <a:ext cx="8220532" cy="4350205"/>
          </a:xfrm>
          <a:prstGeom prst="rect">
            <a:avLst/>
          </a:prstGeom>
        </p:spPr>
        <p:txBody>
          <a:bodyPr>
            <a:normAutofit fontScale="92500" lnSpcReduction="20000"/>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gradFill>
                  <a:gsLst>
                    <a:gs pos="1250">
                      <a:srgbClr val="505050"/>
                    </a:gs>
                    <a:gs pos="100000">
                      <a:srgbClr val="505050"/>
                    </a:gs>
                  </a:gsLst>
                  <a:lin ang="5400000" scaled="0"/>
                </a:gradFill>
                <a:latin typeface="Segoe UI Light"/>
              </a:rPr>
              <a:t>Integration is a problem that spans the enterprise </a:t>
            </a:r>
          </a:p>
          <a:p>
            <a:endParaRPr lang="en-US">
              <a:gradFill>
                <a:gsLst>
                  <a:gs pos="1250">
                    <a:srgbClr val="505050"/>
                  </a:gs>
                  <a:gs pos="100000">
                    <a:srgbClr val="505050"/>
                  </a:gs>
                </a:gsLst>
                <a:lin ang="5400000" scaled="0"/>
              </a:gradFill>
              <a:latin typeface="Segoe UI Light"/>
            </a:endParaRPr>
          </a:p>
          <a:p>
            <a:r>
              <a:rPr lang="en-US">
                <a:gradFill>
                  <a:gsLst>
                    <a:gs pos="1250">
                      <a:srgbClr val="505050"/>
                    </a:gs>
                    <a:gs pos="100000">
                      <a:srgbClr val="505050"/>
                    </a:gs>
                  </a:gsLst>
                  <a:lin ang="5400000" scaled="0"/>
                </a:gradFill>
                <a:latin typeface="Segoe UI Light"/>
              </a:rPr>
              <a:t>Limited resources / time for central Integration specialists; unmet need for office workers </a:t>
            </a:r>
          </a:p>
          <a:p>
            <a:endParaRPr lang="en-US">
              <a:gradFill>
                <a:gsLst>
                  <a:gs pos="1250">
                    <a:srgbClr val="505050"/>
                  </a:gs>
                  <a:gs pos="100000">
                    <a:srgbClr val="505050"/>
                  </a:gs>
                </a:gsLst>
                <a:lin ang="5400000" scaled="0"/>
              </a:gradFill>
              <a:latin typeface="Segoe UI Light"/>
            </a:endParaRPr>
          </a:p>
          <a:p>
            <a:r>
              <a:rPr lang="en-US">
                <a:gradFill>
                  <a:gsLst>
                    <a:gs pos="1250">
                      <a:srgbClr val="505050"/>
                    </a:gs>
                    <a:gs pos="100000">
                      <a:srgbClr val="505050"/>
                    </a:gs>
                  </a:gsLst>
                  <a:lin ang="5400000" scaled="0"/>
                </a:gradFill>
                <a:latin typeface="Segoe UI Light"/>
              </a:rPr>
              <a:t>Flow enables “self-service” for simple integrations</a:t>
            </a:r>
            <a:endParaRPr lang="en-US" dirty="0">
              <a:gradFill>
                <a:gsLst>
                  <a:gs pos="1250">
                    <a:srgbClr val="505050"/>
                  </a:gs>
                  <a:gs pos="100000">
                    <a:srgbClr val="505050"/>
                  </a:gs>
                </a:gsLst>
                <a:lin ang="5400000" scaled="0"/>
              </a:gradFill>
              <a:latin typeface="Segoe UI Light"/>
            </a:endParaRPr>
          </a:p>
        </p:txBody>
      </p:sp>
      <p:grpSp>
        <p:nvGrpSpPr>
          <p:cNvPr id="16" name="Group 15"/>
          <p:cNvGrpSpPr/>
          <p:nvPr/>
        </p:nvGrpSpPr>
        <p:grpSpPr>
          <a:xfrm>
            <a:off x="9503111" y="1447014"/>
            <a:ext cx="2480935" cy="5028647"/>
            <a:chOff x="9503997" y="788951"/>
            <a:chExt cx="2481581" cy="5029957"/>
          </a:xfrm>
        </p:grpSpPr>
        <p:pic>
          <p:nvPicPr>
            <p:cNvPr id="17" name="Picture 16"/>
            <p:cNvPicPr>
              <a:picLocks noChangeAspect="1"/>
            </p:cNvPicPr>
            <p:nvPr/>
          </p:nvPicPr>
          <p:blipFill>
            <a:blip r:embed="rId3"/>
            <a:stretch>
              <a:fillRect/>
            </a:stretch>
          </p:blipFill>
          <p:spPr>
            <a:xfrm>
              <a:off x="9992238" y="788951"/>
              <a:ext cx="1563333" cy="1510145"/>
            </a:xfrm>
            <a:prstGeom prst="rect">
              <a:avLst/>
            </a:prstGeom>
          </p:spPr>
        </p:pic>
        <p:pic>
          <p:nvPicPr>
            <p:cNvPr id="18" name="Picture 17"/>
            <p:cNvPicPr>
              <a:picLocks noChangeAspect="1"/>
            </p:cNvPicPr>
            <p:nvPr/>
          </p:nvPicPr>
          <p:blipFill>
            <a:blip r:embed="rId4"/>
            <a:stretch>
              <a:fillRect/>
            </a:stretch>
          </p:blipFill>
          <p:spPr>
            <a:xfrm>
              <a:off x="10103074" y="2671709"/>
              <a:ext cx="1305502" cy="1305502"/>
            </a:xfrm>
            <a:prstGeom prst="rect">
              <a:avLst/>
            </a:prstGeom>
          </p:spPr>
        </p:pic>
        <p:pic>
          <p:nvPicPr>
            <p:cNvPr id="19" name="Picture 18"/>
            <p:cNvPicPr>
              <a:picLocks noChangeAspect="1"/>
            </p:cNvPicPr>
            <p:nvPr/>
          </p:nvPicPr>
          <p:blipFill>
            <a:blip r:embed="rId5"/>
            <a:stretch>
              <a:fillRect/>
            </a:stretch>
          </p:blipFill>
          <p:spPr>
            <a:xfrm>
              <a:off x="9503997" y="4516078"/>
              <a:ext cx="2481581" cy="1302830"/>
            </a:xfrm>
            <a:prstGeom prst="rect">
              <a:avLst/>
            </a:prstGeom>
          </p:spPr>
        </p:pic>
      </p:grpSp>
    </p:spTree>
    <p:extLst>
      <p:ext uri="{BB962C8B-B14F-4D97-AF65-F5344CB8AC3E}">
        <p14:creationId xmlns:p14="http://schemas.microsoft.com/office/powerpoint/2010/main" val="448494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p:tgtEl>
                                          <p:spTgt spid="16"/>
                                        </p:tgtEl>
                                        <p:attrNameLst>
                                          <p:attrName>ppt_x</p:attrName>
                                        </p:attrNameLst>
                                      </p:cBhvr>
                                      <p:tavLst>
                                        <p:tav tm="0">
                                          <p:val>
                                            <p:strVal val="#ppt_x+#ppt_w*1.125000"/>
                                          </p:val>
                                        </p:tav>
                                        <p:tav tm="100000">
                                          <p:val>
                                            <p:strVal val="#ppt_x"/>
                                          </p:val>
                                        </p:tav>
                                      </p:tavLst>
                                    </p:anim>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Segoe UI Light"/>
              </a:rPr>
              <a:t>…not to mention</a:t>
            </a:r>
          </a:p>
        </p:txBody>
      </p:sp>
      <p:grpSp>
        <p:nvGrpSpPr>
          <p:cNvPr id="16" name="Group 15"/>
          <p:cNvGrpSpPr/>
          <p:nvPr/>
        </p:nvGrpSpPr>
        <p:grpSpPr>
          <a:xfrm>
            <a:off x="9503111" y="1447014"/>
            <a:ext cx="2480935" cy="5028647"/>
            <a:chOff x="9503997" y="788951"/>
            <a:chExt cx="2481581" cy="5029957"/>
          </a:xfrm>
        </p:grpSpPr>
        <p:pic>
          <p:nvPicPr>
            <p:cNvPr id="17" name="Picture 16"/>
            <p:cNvPicPr>
              <a:picLocks noChangeAspect="1"/>
            </p:cNvPicPr>
            <p:nvPr/>
          </p:nvPicPr>
          <p:blipFill>
            <a:blip r:embed="rId3"/>
            <a:stretch>
              <a:fillRect/>
            </a:stretch>
          </p:blipFill>
          <p:spPr>
            <a:xfrm>
              <a:off x="9992238" y="788951"/>
              <a:ext cx="1563333" cy="1510145"/>
            </a:xfrm>
            <a:prstGeom prst="rect">
              <a:avLst/>
            </a:prstGeom>
          </p:spPr>
        </p:pic>
        <p:pic>
          <p:nvPicPr>
            <p:cNvPr id="18" name="Picture 17"/>
            <p:cNvPicPr>
              <a:picLocks noChangeAspect="1"/>
            </p:cNvPicPr>
            <p:nvPr/>
          </p:nvPicPr>
          <p:blipFill>
            <a:blip r:embed="rId4"/>
            <a:stretch>
              <a:fillRect/>
            </a:stretch>
          </p:blipFill>
          <p:spPr>
            <a:xfrm>
              <a:off x="10103074" y="2671709"/>
              <a:ext cx="1305502" cy="1305502"/>
            </a:xfrm>
            <a:prstGeom prst="rect">
              <a:avLst/>
            </a:prstGeom>
          </p:spPr>
        </p:pic>
        <p:pic>
          <p:nvPicPr>
            <p:cNvPr id="19" name="Picture 18"/>
            <p:cNvPicPr>
              <a:picLocks noChangeAspect="1"/>
            </p:cNvPicPr>
            <p:nvPr/>
          </p:nvPicPr>
          <p:blipFill>
            <a:blip r:embed="rId5"/>
            <a:stretch>
              <a:fillRect/>
            </a:stretch>
          </p:blipFill>
          <p:spPr>
            <a:xfrm>
              <a:off x="9503997" y="4516078"/>
              <a:ext cx="2481581" cy="1302830"/>
            </a:xfrm>
            <a:prstGeom prst="rect">
              <a:avLst/>
            </a:prstGeom>
          </p:spPr>
        </p:pic>
      </p:grpSp>
      <p:sp>
        <p:nvSpPr>
          <p:cNvPr id="8" name="Content Placeholder 2"/>
          <p:cNvSpPr txBox="1">
            <a:spLocks/>
          </p:cNvSpPr>
          <p:nvPr/>
        </p:nvSpPr>
        <p:spPr>
          <a:xfrm>
            <a:off x="839570" y="1826043"/>
            <a:ext cx="8220532" cy="4350205"/>
          </a:xfrm>
          <a:prstGeom prst="rect">
            <a:avLst/>
          </a:prstGeom>
        </p:spPr>
        <p:txBody>
          <a:bodyPr>
            <a:normAutofit fontScale="85000" lnSpcReduction="20000"/>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dirty="0">
                <a:gradFill>
                  <a:gsLst>
                    <a:gs pos="1250">
                      <a:srgbClr val="505050"/>
                    </a:gs>
                    <a:gs pos="100000">
                      <a:srgbClr val="505050"/>
                    </a:gs>
                  </a:gsLst>
                  <a:lin ang="5400000" scaled="0"/>
                </a:gradFill>
                <a:latin typeface="Segoe UI Light"/>
              </a:rPr>
              <a:t>Another tool in our integration strategy (in addition to BizTalk, Logic Apps, API-</a:t>
            </a:r>
            <a:r>
              <a:rPr lang="en-US" dirty="0" err="1">
                <a:gradFill>
                  <a:gsLst>
                    <a:gs pos="1250">
                      <a:srgbClr val="505050"/>
                    </a:gs>
                    <a:gs pos="100000">
                      <a:srgbClr val="505050"/>
                    </a:gs>
                  </a:gsLst>
                  <a:lin ang="5400000" scaled="0"/>
                </a:gradFill>
                <a:latin typeface="Segoe UI Light"/>
              </a:rPr>
              <a:t>Mgmt</a:t>
            </a:r>
            <a:r>
              <a:rPr lang="en-US" dirty="0">
                <a:gradFill>
                  <a:gsLst>
                    <a:gs pos="1250">
                      <a:srgbClr val="505050"/>
                    </a:gs>
                    <a:gs pos="100000">
                      <a:srgbClr val="505050"/>
                    </a:gs>
                  </a:gsLst>
                  <a:lin ang="5400000" scaled="0"/>
                </a:gradFill>
                <a:latin typeface="Segoe UI Light"/>
              </a:rPr>
              <a:t>, etc.)</a:t>
            </a:r>
          </a:p>
          <a:p>
            <a:endParaRPr lang="en-US" dirty="0">
              <a:gradFill>
                <a:gsLst>
                  <a:gs pos="1250">
                    <a:srgbClr val="505050"/>
                  </a:gs>
                  <a:gs pos="100000">
                    <a:srgbClr val="505050"/>
                  </a:gs>
                </a:gsLst>
                <a:lin ang="5400000" scaled="0"/>
              </a:gradFill>
              <a:latin typeface="Segoe UI Light"/>
            </a:endParaRPr>
          </a:p>
          <a:p>
            <a:r>
              <a:rPr lang="en-US" dirty="0">
                <a:gradFill>
                  <a:gsLst>
                    <a:gs pos="1250">
                      <a:srgbClr val="505050"/>
                    </a:gs>
                    <a:gs pos="100000">
                      <a:srgbClr val="505050"/>
                    </a:gs>
                  </a:gsLst>
                  <a:lin ang="5400000" scaled="0"/>
                </a:gradFill>
                <a:latin typeface="Segoe UI Light"/>
              </a:rPr>
              <a:t>Assets are transferable: same APIs / connectors from Logic Apps + BizTalk can be used in Flow</a:t>
            </a:r>
          </a:p>
          <a:p>
            <a:endParaRPr lang="en-US" dirty="0">
              <a:gradFill>
                <a:gsLst>
                  <a:gs pos="1250">
                    <a:srgbClr val="505050"/>
                  </a:gs>
                  <a:gs pos="100000">
                    <a:srgbClr val="505050"/>
                  </a:gs>
                </a:gsLst>
                <a:lin ang="5400000" scaled="0"/>
              </a:gradFill>
              <a:latin typeface="Segoe UI Light"/>
            </a:endParaRPr>
          </a:p>
          <a:p>
            <a:r>
              <a:rPr lang="en-US" dirty="0">
                <a:gradFill>
                  <a:gsLst>
                    <a:gs pos="1250">
                      <a:srgbClr val="505050"/>
                    </a:gs>
                    <a:gs pos="100000">
                      <a:srgbClr val="505050"/>
                    </a:gs>
                  </a:gsLst>
                  <a:lin ang="5400000" scaled="0"/>
                </a:gradFill>
                <a:latin typeface="Segoe UI Light"/>
              </a:rPr>
              <a:t>Bigger role for Integration inside of companies / organizations</a:t>
            </a:r>
          </a:p>
        </p:txBody>
      </p:sp>
    </p:spTree>
    <p:extLst>
      <p:ext uri="{BB962C8B-B14F-4D97-AF65-F5344CB8AC3E}">
        <p14:creationId xmlns:p14="http://schemas.microsoft.com/office/powerpoint/2010/main" val="167456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p:tgtEl>
                                          <p:spTgt spid="16"/>
                                        </p:tgtEl>
                                        <p:attrNameLst>
                                          <p:attrName>ppt_x</p:attrName>
                                        </p:attrNameLst>
                                      </p:cBhvr>
                                      <p:tavLst>
                                        <p:tav tm="0">
                                          <p:val>
                                            <p:strVal val="#ppt_x+#ppt_w*1.125000"/>
                                          </p:val>
                                        </p:tav>
                                        <p:tav tm="100000">
                                          <p:val>
                                            <p:strVal val="#ppt_x"/>
                                          </p:val>
                                        </p:tav>
                                      </p:tavLst>
                                    </p:anim>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055053" y="-3725941"/>
            <a:ext cx="11162248" cy="10613907"/>
            <a:chOff x="3765169" y="-5570538"/>
            <a:chExt cx="12663868" cy="11919179"/>
          </a:xfrm>
        </p:grpSpPr>
        <p:sp>
          <p:nvSpPr>
            <p:cNvPr id="18" name="Title 2"/>
            <p:cNvSpPr txBox="1">
              <a:spLocks/>
            </p:cNvSpPr>
            <p:nvPr/>
          </p:nvSpPr>
          <p:spPr>
            <a:xfrm>
              <a:off x="6967621" y="5830886"/>
              <a:ext cx="2044615" cy="517755"/>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462">
                <a:defRPr/>
              </a:pPr>
              <a:r>
                <a:rPr lang="en-US" sz="1799" b="1" dirty="0">
                  <a:gradFill>
                    <a:gsLst>
                      <a:gs pos="1250">
                        <a:srgbClr val="505050"/>
                      </a:gs>
                      <a:gs pos="100000">
                        <a:srgbClr val="505050"/>
                      </a:gs>
                    </a:gsLst>
                    <a:lin ang="5400000" scaled="0"/>
                  </a:gradFill>
                  <a:latin typeface="Segoe UI Light"/>
                  <a:ea typeface=""/>
                  <a:cs typeface="Segoe UI Semilight" panose="020B0402040204020203" pitchFamily="34" charset="0"/>
                </a:rPr>
                <a:t>Sophistication</a:t>
              </a:r>
            </a:p>
          </p:txBody>
        </p:sp>
        <p:grpSp>
          <p:nvGrpSpPr>
            <p:cNvPr id="19" name="Group 18"/>
            <p:cNvGrpSpPr/>
            <p:nvPr/>
          </p:nvGrpSpPr>
          <p:grpSpPr>
            <a:xfrm>
              <a:off x="3765169" y="-5570538"/>
              <a:ext cx="12663868" cy="11398495"/>
              <a:chOff x="3765169" y="-5570538"/>
              <a:chExt cx="12663868" cy="11398495"/>
            </a:xfrm>
          </p:grpSpPr>
          <p:sp>
            <p:nvSpPr>
              <p:cNvPr id="20" name="Rectangle 19"/>
              <p:cNvSpPr/>
              <p:nvPr/>
            </p:nvSpPr>
            <p:spPr bwMode="auto">
              <a:xfrm rot="10800000">
                <a:off x="6967621" y="2217348"/>
                <a:ext cx="1841415"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4276102" y="2180197"/>
                <a:ext cx="876363"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5053855" y="2179603"/>
                <a:ext cx="2041108" cy="360390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Up Arrow 22"/>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2"/>
              <p:cNvSpPr txBox="1">
                <a:spLocks/>
              </p:cNvSpPr>
              <p:nvPr/>
            </p:nvSpPr>
            <p:spPr>
              <a:xfrm rot="16200000">
                <a:off x="3435932" y="2143803"/>
                <a:ext cx="1268074" cy="609600"/>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1799" b="1" dirty="0">
                    <a:gradFill>
                      <a:gsLst>
                        <a:gs pos="1250">
                          <a:srgbClr val="505050"/>
                        </a:gs>
                        <a:gs pos="100000">
                          <a:srgbClr val="505050"/>
                        </a:gs>
                      </a:gsLst>
                      <a:lin ang="5400000" scaled="0"/>
                    </a:gradFill>
                    <a:latin typeface="Segoe UI Light"/>
                    <a:ea typeface=""/>
                    <a:cs typeface="Segoe UI Semilight" panose="020B0402040204020203" pitchFamily="34" charset="0"/>
                  </a:rPr>
                  <a:t>Volume</a:t>
                </a:r>
              </a:p>
            </p:txBody>
          </p:sp>
          <p:sp>
            <p:nvSpPr>
              <p:cNvPr id="25" name="Arc 24"/>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BCF2"/>
                </a:solidFill>
                <a:prstDash val="solid"/>
                <a:headEnd type="none"/>
                <a:tailEnd type="none"/>
              </a:ln>
              <a:effectLst/>
            </p:spPr>
            <p:txBody>
              <a:bodyPr rtlCol="0" anchor="ctr"/>
              <a:lstStyle/>
              <a:p>
                <a:pPr algn="ctr" defTabSz="932462">
                  <a:defRPr/>
                </a:pPr>
                <a:endParaRPr lang="en-US" sz="1600" kern="0" dirty="0">
                  <a:solidFill>
                    <a:srgbClr val="505050"/>
                  </a:solidFill>
                  <a:latin typeface="Segoe UI"/>
                  <a:ea typeface=""/>
                  <a:cs typeface=""/>
                </a:endParaRPr>
              </a:p>
            </p:txBody>
          </p:sp>
          <p:sp>
            <p:nvSpPr>
              <p:cNvPr id="26" name="Up Arrow 25"/>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Title 2"/>
          <p:cNvSpPr txBox="1">
            <a:spLocks/>
          </p:cNvSpPr>
          <p:nvPr/>
        </p:nvSpPr>
        <p:spPr>
          <a:xfrm>
            <a:off x="839569" y="2372728"/>
            <a:ext cx="6018232" cy="1116445"/>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r>
              <a:rPr lang="en-US" sz="3199" dirty="0">
                <a:solidFill>
                  <a:srgbClr val="00BCF2"/>
                </a:solidFill>
                <a:latin typeface="Segoe UI"/>
                <a:cs typeface="Segoe UI Semilight" panose="020B0402040204020203" pitchFamily="34" charset="0"/>
              </a:rPr>
              <a:t>Flow focus:</a:t>
            </a:r>
            <a:br>
              <a:rPr lang="en-US" sz="2399" b="1" dirty="0">
                <a:solidFill>
                  <a:srgbClr val="00BCF2"/>
                </a:solidFill>
                <a:latin typeface="Segoe UI"/>
                <a:cs typeface="Segoe UI Semilight" panose="020B0402040204020203" pitchFamily="34" charset="0"/>
              </a:rPr>
            </a:br>
            <a:r>
              <a:rPr lang="en-US" sz="3599" b="1" dirty="0">
                <a:solidFill>
                  <a:srgbClr val="00BCF2"/>
                </a:solidFill>
                <a:latin typeface="Segoe UI"/>
                <a:cs typeface="Segoe UI Semilight" panose="020B0402040204020203" pitchFamily="34" charset="0"/>
              </a:rPr>
              <a:t>Business Users &amp; Specialists</a:t>
            </a:r>
          </a:p>
        </p:txBody>
      </p:sp>
      <p:grpSp>
        <p:nvGrpSpPr>
          <p:cNvPr id="31" name="Group 30"/>
          <p:cNvGrpSpPr/>
          <p:nvPr/>
        </p:nvGrpSpPr>
        <p:grpSpPr>
          <a:xfrm>
            <a:off x="7135147" y="-3725941"/>
            <a:ext cx="11082155" cy="10150243"/>
            <a:chOff x="3856037" y="-5570538"/>
            <a:chExt cx="12573000" cy="11398495"/>
          </a:xfrm>
        </p:grpSpPr>
        <p:sp>
          <p:nvSpPr>
            <p:cNvPr id="32" name="Rectangle 31"/>
            <p:cNvSpPr/>
            <p:nvPr/>
          </p:nvSpPr>
          <p:spPr bwMode="auto">
            <a:xfrm rot="10800000">
              <a:off x="8523332" y="2217348"/>
              <a:ext cx="285704"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4276103" y="2178135"/>
              <a:ext cx="2864376"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7140478" y="2179603"/>
              <a:ext cx="1382855" cy="360390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Up Arrow 34"/>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c 36"/>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72C6">
                  <a:lumMod val="75000"/>
                </a:srgbClr>
              </a:solidFill>
              <a:prstDash val="solid"/>
              <a:headEnd type="none"/>
              <a:tailEnd type="none"/>
            </a:ln>
            <a:effectLst/>
          </p:spPr>
          <p:txBody>
            <a:bodyPr rtlCol="0" anchor="ctr"/>
            <a:lstStyle/>
            <a:p>
              <a:pPr algn="ctr" defTabSz="932462">
                <a:defRPr/>
              </a:pPr>
              <a:endParaRPr lang="en-US" sz="1600" kern="0" dirty="0">
                <a:solidFill>
                  <a:srgbClr val="505050"/>
                </a:solidFill>
                <a:latin typeface="Segoe UI"/>
                <a:ea typeface=""/>
                <a:cs typeface=""/>
              </a:endParaRPr>
            </a:p>
          </p:txBody>
        </p:sp>
        <p:sp>
          <p:nvSpPr>
            <p:cNvPr id="38" name="Up Arrow 37"/>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itle 2"/>
          <p:cNvSpPr txBox="1">
            <a:spLocks/>
          </p:cNvSpPr>
          <p:nvPr/>
        </p:nvSpPr>
        <p:spPr>
          <a:xfrm>
            <a:off x="839569" y="4764440"/>
            <a:ext cx="6018232" cy="1116445"/>
          </a:xfrm>
          <a:prstGeom prst="rect">
            <a:avLst/>
          </a:prstGeom>
        </p:spPr>
        <p:txBody>
          <a:bodyPr vert="horz" wrap="square" lIns="146266" tIns="91416" rIns="146266" bIns="9141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r>
              <a:rPr lang="en-US" sz="3199" dirty="0">
                <a:solidFill>
                  <a:srgbClr val="005695"/>
                </a:solidFill>
                <a:latin typeface="Segoe UI"/>
                <a:cs typeface="Segoe UI Semilight" panose="020B0402040204020203" pitchFamily="34" charset="0"/>
              </a:rPr>
              <a:t>BizTalk &amp; Logic Apps focus:</a:t>
            </a:r>
            <a:br>
              <a:rPr lang="en-US" sz="2399" b="1" dirty="0">
                <a:solidFill>
                  <a:srgbClr val="005695"/>
                </a:solidFill>
                <a:latin typeface="Segoe UI"/>
                <a:cs typeface="Segoe UI Semilight" panose="020B0402040204020203" pitchFamily="34" charset="0"/>
              </a:rPr>
            </a:br>
            <a:r>
              <a:rPr lang="en-US" sz="3599" b="1" dirty="0">
                <a:solidFill>
                  <a:srgbClr val="005695"/>
                </a:solidFill>
                <a:latin typeface="Segoe UI"/>
                <a:cs typeface="Segoe UI Semilight" panose="020B0402040204020203" pitchFamily="34" charset="0"/>
              </a:rPr>
              <a:t>IT Pro / Developers</a:t>
            </a:r>
          </a:p>
        </p:txBody>
      </p:sp>
      <p:sp>
        <p:nvSpPr>
          <p:cNvPr id="28"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Calibri Light" panose="020F0302020204030204"/>
              </a:rPr>
              <a:t>But…. Who is the audience for Flow?</a:t>
            </a:r>
          </a:p>
        </p:txBody>
      </p:sp>
    </p:spTree>
    <p:extLst>
      <p:ext uri="{BB962C8B-B14F-4D97-AF65-F5344CB8AC3E}">
        <p14:creationId xmlns:p14="http://schemas.microsoft.com/office/powerpoint/2010/main" val="4224222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Calibri Light" panose="020F0302020204030204"/>
              </a:rPr>
              <a:t>Under the hood of Flow</a:t>
            </a:r>
          </a:p>
        </p:txBody>
      </p:sp>
      <p:pic>
        <p:nvPicPr>
          <p:cNvPr id="10" name="Picture 9"/>
          <p:cNvPicPr>
            <a:picLocks noChangeAspect="1"/>
          </p:cNvPicPr>
          <p:nvPr/>
        </p:nvPicPr>
        <p:blipFill>
          <a:blip r:embed="rId3"/>
          <a:stretch>
            <a:fillRect/>
          </a:stretch>
        </p:blipFill>
        <p:spPr>
          <a:xfrm>
            <a:off x="9727255" y="1826043"/>
            <a:ext cx="1625177" cy="1625177"/>
          </a:xfrm>
          <a:prstGeom prst="rect">
            <a:avLst/>
          </a:prstGeom>
        </p:spPr>
      </p:pic>
      <p:pic>
        <p:nvPicPr>
          <p:cNvPr id="11" name="Picture 10"/>
          <p:cNvPicPr>
            <a:picLocks noChangeAspect="1"/>
          </p:cNvPicPr>
          <p:nvPr/>
        </p:nvPicPr>
        <p:blipFill>
          <a:blip r:embed="rId4"/>
          <a:stretch>
            <a:fillRect/>
          </a:stretch>
        </p:blipFill>
        <p:spPr>
          <a:xfrm>
            <a:off x="9727255" y="4001146"/>
            <a:ext cx="1625177" cy="1625177"/>
          </a:xfrm>
          <a:prstGeom prst="rect">
            <a:avLst/>
          </a:prstGeom>
        </p:spPr>
      </p:pic>
      <p:sp>
        <p:nvSpPr>
          <p:cNvPr id="12" name="Content Placeholder 2"/>
          <p:cNvSpPr>
            <a:spLocks noGrp="1"/>
          </p:cNvSpPr>
          <p:nvPr>
            <p:ph idx="1"/>
          </p:nvPr>
        </p:nvSpPr>
        <p:spPr>
          <a:xfrm>
            <a:off x="839571" y="1826043"/>
            <a:ext cx="7870613" cy="4350205"/>
          </a:xfrm>
        </p:spPr>
        <p:txBody>
          <a:bodyPr>
            <a:normAutofit fontScale="85000" lnSpcReduction="20000"/>
          </a:bodyPr>
          <a:lstStyle/>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Flow is good for simple integrations and empowering users to do integrations without going through </a:t>
            </a:r>
            <a:r>
              <a:rPr lang="en-US" sz="3920" dirty="0" err="1">
                <a:gradFill>
                  <a:gsLst>
                    <a:gs pos="1250">
                      <a:srgbClr val="505050"/>
                    </a:gs>
                    <a:gs pos="100000">
                      <a:srgbClr val="505050"/>
                    </a:gs>
                  </a:gsLst>
                  <a:lin ang="5400000" scaled="0"/>
                </a:gradFill>
                <a:latin typeface="Segoe UI Light"/>
              </a:rPr>
              <a:t>devs</a:t>
            </a:r>
            <a:r>
              <a:rPr lang="en-US" sz="3920" dirty="0">
                <a:gradFill>
                  <a:gsLst>
                    <a:gs pos="1250">
                      <a:srgbClr val="505050"/>
                    </a:gs>
                    <a:gs pos="100000">
                      <a:srgbClr val="505050"/>
                    </a:gs>
                  </a:gsLst>
                  <a:lin ang="5400000" scaled="0"/>
                </a:gradFill>
                <a:latin typeface="Segoe UI Light"/>
              </a:rPr>
              <a:t> + IT</a:t>
            </a:r>
          </a:p>
          <a:p>
            <a:pPr marL="336044" indent="-336044" defTabSz="914093">
              <a:spcBef>
                <a:spcPct val="20000"/>
              </a:spcBef>
              <a:buSzPct val="90000"/>
            </a:pPr>
            <a:endParaRPr lang="en-US" sz="392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However, sometimes IT / </a:t>
            </a:r>
            <a:r>
              <a:rPr lang="en-US" sz="3920" dirty="0" err="1">
                <a:gradFill>
                  <a:gsLst>
                    <a:gs pos="1250">
                      <a:srgbClr val="505050"/>
                    </a:gs>
                    <a:gs pos="100000">
                      <a:srgbClr val="505050"/>
                    </a:gs>
                  </a:gsLst>
                  <a:lin ang="5400000" scaled="0"/>
                </a:gradFill>
                <a:latin typeface="Segoe UI Light"/>
              </a:rPr>
              <a:t>devs</a:t>
            </a:r>
            <a:r>
              <a:rPr lang="en-US" sz="3920" dirty="0">
                <a:gradFill>
                  <a:gsLst>
                    <a:gs pos="1250">
                      <a:srgbClr val="505050"/>
                    </a:gs>
                    <a:gs pos="100000">
                      <a:srgbClr val="505050"/>
                    </a:gs>
                  </a:gsLst>
                  <a:lin ang="5400000" scaled="0"/>
                </a:gradFill>
                <a:latin typeface="Segoe UI Light"/>
              </a:rPr>
              <a:t> need to take over when the Flow gets too advanced or becomes business-critical</a:t>
            </a:r>
          </a:p>
          <a:p>
            <a:pPr marL="336044" indent="-336044" defTabSz="914093">
              <a:spcBef>
                <a:spcPct val="20000"/>
              </a:spcBef>
              <a:buSzPct val="90000"/>
            </a:pPr>
            <a:endParaRPr lang="en-US" sz="392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Any Flow can be converted to a Logic App (will be one-click later this year)</a:t>
            </a:r>
          </a:p>
        </p:txBody>
      </p:sp>
    </p:spTree>
    <p:extLst>
      <p:ext uri="{BB962C8B-B14F-4D97-AF65-F5344CB8AC3E}">
        <p14:creationId xmlns:p14="http://schemas.microsoft.com/office/powerpoint/2010/main" val="1905605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1" fill="hold" nodeType="afterEffect">
                                  <p:stCondLst>
                                    <p:cond delay="2000"/>
                                  </p:stCondLst>
                                  <p:childTnLst>
                                    <p:anim calcmode="lin" valueType="num">
                                      <p:cBhvr additive="base">
                                        <p:cTn id="6" dur="500"/>
                                        <p:tgtEl>
                                          <p:spTgt spid="11"/>
                                        </p:tgtEl>
                                        <p:attrNameLst>
                                          <p:attrName>ppt_y</p:attrName>
                                        </p:attrNameLst>
                                      </p:cBhvr>
                                      <p:tavLst>
                                        <p:tav tm="0">
                                          <p:val>
                                            <p:strVal val="#ppt_y"/>
                                          </p:val>
                                        </p:tav>
                                        <p:tav tm="100000">
                                          <p:val>
                                            <p:strVal val="#ppt_y-#ppt_h*1.125000"/>
                                          </p:val>
                                        </p:tav>
                                      </p:tavLst>
                                    </p:anim>
                                    <p:animEffect transition="out" filter="wipe(up)">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par>
                                <p:cTn id="9" presetID="12" presetClass="entr" presetSubtype="4" fill="hold" nodeType="withEffect">
                                  <p:stCondLst>
                                    <p:cond delay="2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Calibri Light" panose="020F0302020204030204"/>
              </a:rPr>
              <a:t>Example Use Cases</a:t>
            </a:r>
          </a:p>
        </p:txBody>
      </p:sp>
      <p:sp>
        <p:nvSpPr>
          <p:cNvPr id="8" name="Content Placeholder 2"/>
          <p:cNvSpPr>
            <a:spLocks noGrp="1"/>
          </p:cNvSpPr>
          <p:nvPr>
            <p:ph idx="1"/>
          </p:nvPr>
        </p:nvSpPr>
        <p:spPr>
          <a:xfrm>
            <a:off x="566924" y="2108201"/>
            <a:ext cx="11102789" cy="4084085"/>
          </a:xfrm>
        </p:spPr>
        <p:txBody>
          <a:bodyPr vert="horz" lIns="91440" tIns="45720" rIns="91440" bIns="45720" rtlCol="0">
            <a:normAutofit fontScale="85000" lnSpcReduction="20000"/>
          </a:bodyPr>
          <a:lstStyle/>
          <a:p>
            <a:pPr marL="336044" indent="-336044" defTabSz="914093">
              <a:spcBef>
                <a:spcPct val="20000"/>
              </a:spcBef>
              <a:buSzPct val="90000"/>
            </a:pPr>
            <a:r>
              <a:rPr lang="en-US" sz="3900" dirty="0">
                <a:gradFill>
                  <a:gsLst>
                    <a:gs pos="1250">
                      <a:srgbClr val="505050"/>
                    </a:gs>
                    <a:gs pos="100000">
                      <a:srgbClr val="505050"/>
                    </a:gs>
                  </a:gsLst>
                  <a:lin ang="5400000" scaled="0"/>
                </a:gradFill>
                <a:latin typeface="Segoe UI Light"/>
              </a:rPr>
              <a:t>Enriching or pushing data to existing store; e.g.</a:t>
            </a:r>
          </a:p>
          <a:p>
            <a:pPr lvl="1">
              <a:buSzPct val="90000"/>
            </a:pPr>
            <a:r>
              <a:rPr lang="en-US" sz="3100" dirty="0">
                <a:gradFill>
                  <a:gsLst>
                    <a:gs pos="1250">
                      <a:srgbClr val="505050"/>
                    </a:gs>
                    <a:gs pos="100000">
                      <a:srgbClr val="505050"/>
                    </a:gs>
                  </a:gsLst>
                  <a:lin ang="5400000" scaled="0"/>
                </a:gradFill>
                <a:latin typeface="Segoe UI Light"/>
              </a:rPr>
              <a:t>take customer information from </a:t>
            </a:r>
            <a:r>
              <a:rPr lang="en-US" sz="3100" dirty="0" err="1">
                <a:gradFill>
                  <a:gsLst>
                    <a:gs pos="1250">
                      <a:srgbClr val="505050"/>
                    </a:gs>
                    <a:gs pos="100000">
                      <a:srgbClr val="505050"/>
                    </a:gs>
                  </a:gsLst>
                  <a:lin ang="5400000" scaled="0"/>
                </a:gradFill>
                <a:latin typeface="Segoe UI Light"/>
              </a:rPr>
              <a:t>SalesForce</a:t>
            </a:r>
            <a:r>
              <a:rPr lang="en-US" sz="3100" dirty="0">
                <a:gradFill>
                  <a:gsLst>
                    <a:gs pos="1250">
                      <a:srgbClr val="505050"/>
                    </a:gs>
                    <a:gs pos="100000">
                      <a:srgbClr val="505050"/>
                    </a:gs>
                  </a:gsLst>
                  <a:lin ang="5400000" scaled="0"/>
                </a:gradFill>
                <a:latin typeface="Segoe UI Light"/>
              </a:rPr>
              <a:t> / CRM and add it to a SharePoint list</a:t>
            </a:r>
          </a:p>
          <a:p>
            <a:pPr marL="336044" indent="-336044" defTabSz="914093">
              <a:spcBef>
                <a:spcPct val="20000"/>
              </a:spcBef>
              <a:buSzPct val="90000"/>
            </a:pPr>
            <a:endParaRPr lang="en-US" sz="390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00" dirty="0">
                <a:gradFill>
                  <a:gsLst>
                    <a:gs pos="1250">
                      <a:srgbClr val="505050"/>
                    </a:gs>
                    <a:gs pos="100000">
                      <a:srgbClr val="505050"/>
                    </a:gs>
                  </a:gsLst>
                  <a:lin ang="5400000" scaled="0"/>
                </a:gradFill>
                <a:latin typeface="Segoe UI Light"/>
              </a:rPr>
              <a:t>Approval workflows for common administrative tasks; e.g.</a:t>
            </a:r>
          </a:p>
          <a:p>
            <a:pPr lvl="1">
              <a:buSzPct val="90000"/>
            </a:pPr>
            <a:r>
              <a:rPr lang="en-US" sz="3100" dirty="0">
                <a:gradFill>
                  <a:gsLst>
                    <a:gs pos="1250">
                      <a:srgbClr val="505050"/>
                    </a:gs>
                    <a:gs pos="100000">
                      <a:srgbClr val="505050"/>
                    </a:gs>
                  </a:gsLst>
                  <a:lin ang="5400000" scaled="0"/>
                </a:gradFill>
                <a:latin typeface="Segoe UI Light"/>
              </a:rPr>
              <a:t>resume screening; vacation requests; etc.</a:t>
            </a:r>
          </a:p>
          <a:p>
            <a:pPr marL="336044" indent="-336044" defTabSz="914093">
              <a:spcBef>
                <a:spcPct val="20000"/>
              </a:spcBef>
              <a:buSzPct val="90000"/>
            </a:pPr>
            <a:endParaRPr lang="en-US" sz="390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00" dirty="0">
                <a:gradFill>
                  <a:gsLst>
                    <a:gs pos="1250">
                      <a:srgbClr val="505050"/>
                    </a:gs>
                    <a:gs pos="100000">
                      <a:srgbClr val="505050"/>
                    </a:gs>
                  </a:gsLst>
                  <a:lin ang="5400000" scaled="0"/>
                </a:gradFill>
                <a:latin typeface="Segoe UI Light"/>
              </a:rPr>
              <a:t>Capturing data for better visualizations</a:t>
            </a:r>
          </a:p>
          <a:p>
            <a:pPr lvl="1">
              <a:buSzPct val="90000"/>
            </a:pPr>
            <a:r>
              <a:rPr lang="en-US" sz="3100" dirty="0">
                <a:gradFill>
                  <a:gsLst>
                    <a:gs pos="1250">
                      <a:srgbClr val="505050"/>
                    </a:gs>
                    <a:gs pos="100000">
                      <a:srgbClr val="505050"/>
                    </a:gs>
                  </a:gsLst>
                  <a:lin ang="5400000" scaled="0"/>
                </a:gradFill>
                <a:latin typeface="Segoe UI Light"/>
              </a:rPr>
              <a:t>take data from an “unsupported” database and push it into Power BI (using Excel or SQL connectors)</a:t>
            </a:r>
            <a:endParaRPr lang="en-US" sz="4300" dirty="0">
              <a:gradFill>
                <a:gsLst>
                  <a:gs pos="1250">
                    <a:srgbClr val="505050"/>
                  </a:gs>
                  <a:gs pos="100000">
                    <a:srgbClr val="505050"/>
                  </a:gs>
                </a:gsLst>
                <a:lin ang="5400000" scaled="0"/>
              </a:gradFill>
              <a:latin typeface="Segoe UI Light"/>
            </a:endParaRPr>
          </a:p>
          <a:p>
            <a:pPr marL="0" indent="0">
              <a:buSzPct val="90000"/>
              <a:buNone/>
            </a:pPr>
            <a:endParaRPr lang="en-US" sz="3920" dirty="0">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6024845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941450"/>
            <a:ext cx="8509213" cy="2052290"/>
          </a:xfrm>
        </p:spPr>
        <p:txBody>
          <a:bodyPr/>
          <a:lstStyle/>
          <a:p>
            <a:r>
              <a:rPr lang="en-US" sz="4400" b="1" dirty="0"/>
              <a:t>How can </a:t>
            </a:r>
            <a:r>
              <a:rPr lang="en-US" sz="4400" b="1" dirty="0" err="1"/>
              <a:t>PowerApps</a:t>
            </a:r>
            <a:r>
              <a:rPr lang="en-US" sz="4400" b="1" dirty="0"/>
              <a:t> and Microsoft Flow allows your power users to quickly build Enterprise Mobile Apps</a:t>
            </a:r>
            <a:endParaRPr lang="pt-PT" sz="3600" dirty="0"/>
          </a:p>
        </p:txBody>
      </p:sp>
      <p:sp>
        <p:nvSpPr>
          <p:cNvPr id="3" name="Text Placeholder 2"/>
          <p:cNvSpPr>
            <a:spLocks noGrp="1"/>
          </p:cNvSpPr>
          <p:nvPr>
            <p:ph type="body" sz="quarter" idx="14"/>
          </p:nvPr>
        </p:nvSpPr>
        <p:spPr>
          <a:xfrm>
            <a:off x="269302" y="4205517"/>
            <a:ext cx="7172955" cy="1390819"/>
          </a:xfrm>
        </p:spPr>
        <p:txBody>
          <a:bodyPr/>
          <a:lstStyle/>
          <a:p>
            <a:r>
              <a:rPr lang="en-US" sz="2745" b="1" dirty="0"/>
              <a:t>Sandro Pereira</a:t>
            </a:r>
          </a:p>
          <a:p>
            <a:r>
              <a:rPr lang="en-US" sz="2745" dirty="0"/>
              <a:t>Microsoft Azure MVP</a:t>
            </a:r>
          </a:p>
          <a:p>
            <a:endParaRPr lang="pt-PT" dirty="0"/>
          </a:p>
        </p:txBody>
      </p:sp>
    </p:spTree>
    <p:extLst>
      <p:ext uri="{BB962C8B-B14F-4D97-AF65-F5344CB8AC3E}">
        <p14:creationId xmlns:p14="http://schemas.microsoft.com/office/powerpoint/2010/main" val="11308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Calibri Light" panose="020F0302020204030204"/>
              </a:rPr>
              <a:t>Flow + SharePoint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900" y="1360993"/>
            <a:ext cx="5641164" cy="49048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95" y="1360993"/>
            <a:ext cx="4887250" cy="297356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767" y="1907092"/>
            <a:ext cx="5349362" cy="4854940"/>
          </a:xfrm>
          <a:prstGeom prst="rect">
            <a:avLst/>
          </a:prstGeom>
        </p:spPr>
      </p:pic>
    </p:spTree>
    <p:extLst>
      <p:ext uri="{BB962C8B-B14F-4D97-AF65-F5344CB8AC3E}">
        <p14:creationId xmlns:p14="http://schemas.microsoft.com/office/powerpoint/2010/main" val="3177331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500"/>
                            </p:stCondLst>
                            <p:childTnLst>
                              <p:par>
                                <p:cTn id="23" presetID="10" presetClass="exit" presetSubtype="0" fill="hold" nodeType="after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520701" y="228601"/>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1F497D"/>
                    </a:gs>
                    <a:gs pos="100000">
                      <a:srgbClr val="1F497D"/>
                    </a:gs>
                  </a:gsLst>
                  <a:lin ang="5400000" scaled="0"/>
                </a:gradFill>
                <a:latin typeface="Calibri Light" panose="020F0302020204030204"/>
              </a:rPr>
              <a:t>Flow available for Office workers</a:t>
            </a:r>
          </a:p>
        </p:txBody>
      </p:sp>
      <p:pic>
        <p:nvPicPr>
          <p:cNvPr id="8" name="Picture 6" descr="https://flowandspo.blob.core.windows.net/flowandspoimages/imag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029" y="883817"/>
            <a:ext cx="5783384" cy="311579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839570" y="1826043"/>
            <a:ext cx="4464157" cy="4350205"/>
          </a:xfrm>
        </p:spPr>
        <p:txBody>
          <a:bodyPr vert="horz" lIns="91440" tIns="45720" rIns="91440" bIns="45720" rtlCol="0">
            <a:normAutofit fontScale="85000" lnSpcReduction="10000"/>
          </a:bodyPr>
          <a:lstStyle/>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Embedding where it makes sense</a:t>
            </a:r>
          </a:p>
          <a:p>
            <a:pPr marL="336044" indent="-336044" defTabSz="914093">
              <a:spcBef>
                <a:spcPct val="20000"/>
              </a:spcBef>
              <a:buSzPct val="90000"/>
            </a:pPr>
            <a:endParaRPr lang="en-US" sz="392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Focusing on information products (not dev tools)</a:t>
            </a:r>
          </a:p>
          <a:p>
            <a:pPr marL="336044" indent="-336044" defTabSz="914093">
              <a:spcBef>
                <a:spcPct val="20000"/>
              </a:spcBef>
              <a:buSzPct val="90000"/>
            </a:pPr>
            <a:endParaRPr lang="en-US" sz="3920" dirty="0">
              <a:gradFill>
                <a:gsLst>
                  <a:gs pos="1250">
                    <a:srgbClr val="505050"/>
                  </a:gs>
                  <a:gs pos="100000">
                    <a:srgbClr val="505050"/>
                  </a:gs>
                </a:gsLst>
                <a:lin ang="5400000" scaled="0"/>
              </a:gradFill>
              <a:latin typeface="Segoe UI Light"/>
            </a:endParaRPr>
          </a:p>
          <a:p>
            <a:pPr marL="336044" indent="-336044" defTabSz="914093">
              <a:spcBef>
                <a:spcPct val="20000"/>
              </a:spcBef>
              <a:buSzPct val="90000"/>
            </a:pPr>
            <a:r>
              <a:rPr lang="en-US" sz="3920" dirty="0">
                <a:gradFill>
                  <a:gsLst>
                    <a:gs pos="1250">
                      <a:srgbClr val="505050"/>
                    </a:gs>
                    <a:gs pos="100000">
                      <a:srgbClr val="505050"/>
                    </a:gs>
                  </a:gsLst>
                  <a:lin ang="5400000" scaled="0"/>
                </a:gradFill>
                <a:latin typeface="Segoe UI Light"/>
              </a:rPr>
              <a:t>SharePoint Online is now available</a:t>
            </a:r>
          </a:p>
        </p:txBody>
      </p:sp>
      <p:pic>
        <p:nvPicPr>
          <p:cNvPr id="12" name="Picture 11"/>
          <p:cNvPicPr>
            <a:picLocks noChangeAspect="1"/>
          </p:cNvPicPr>
          <p:nvPr/>
        </p:nvPicPr>
        <p:blipFill>
          <a:blip r:embed="rId4"/>
          <a:stretch>
            <a:fillRect/>
          </a:stretch>
        </p:blipFill>
        <p:spPr>
          <a:xfrm>
            <a:off x="5109393" y="4037428"/>
            <a:ext cx="7081021" cy="2980664"/>
          </a:xfrm>
          <a:prstGeom prst="rect">
            <a:avLst/>
          </a:prstGeom>
        </p:spPr>
      </p:pic>
      <p:sp>
        <p:nvSpPr>
          <p:cNvPr id="13" name="Rectangle 12"/>
          <p:cNvSpPr/>
          <p:nvPr/>
        </p:nvSpPr>
        <p:spPr bwMode="auto">
          <a:xfrm>
            <a:off x="7741852" y="4815286"/>
            <a:ext cx="1816100" cy="60709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1128038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017" y="-29131"/>
            <a:ext cx="12560259" cy="6893977"/>
          </a:xfrm>
          <a:prstGeom prst="rect">
            <a:avLst/>
          </a:prstGeom>
        </p:spPr>
      </p:pic>
      <p:sp>
        <p:nvSpPr>
          <p:cNvPr id="4" name="Text Placeholder 8"/>
          <p:cNvSpPr txBox="1">
            <a:spLocks/>
          </p:cNvSpPr>
          <p:nvPr/>
        </p:nvSpPr>
        <p:spPr>
          <a:xfrm>
            <a:off x="-42017" y="5824026"/>
            <a:ext cx="12560259" cy="914096"/>
          </a:xfrm>
          <a:prstGeom prst="rect">
            <a:avLst/>
          </a:prstGeom>
        </p:spPr>
        <p:txBody>
          <a:bodyPr vert="horz" lIns="91440" tIns="45720" rIns="91440" bIns="45720" rtlCol="0" anchor="ctr"/>
          <a:lstStyle>
            <a:defPPr>
              <a:defRPr lang="en-US"/>
            </a:defPPr>
            <a:lvl1pPr marL="0" algn="ctr" defTabSz="914363" rtl="0" eaLnBrk="1" latinLnBrk="0" hangingPunct="1">
              <a:defRPr sz="1200" kern="1200">
                <a:solidFill>
                  <a:schemeClr val="tx1">
                    <a:tint val="75000"/>
                  </a:schemeClr>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5400" dirty="0">
                <a:solidFill>
                  <a:prstClr val="white"/>
                </a:solidFill>
                <a:latin typeface="Calibri" panose="020F0502020204030204"/>
              </a:rPr>
              <a:t>Flow in action</a:t>
            </a:r>
          </a:p>
        </p:txBody>
      </p:sp>
    </p:spTree>
    <p:extLst>
      <p:ext uri="{BB962C8B-B14F-4D97-AF65-F5344CB8AC3E}">
        <p14:creationId xmlns:p14="http://schemas.microsoft.com/office/powerpoint/2010/main" val="222971421"/>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77808" y="4430663"/>
            <a:ext cx="9899527" cy="2385071"/>
            <a:chOff x="1033661" y="4519277"/>
            <a:chExt cx="10100664" cy="2433531"/>
          </a:xfrm>
        </p:grpSpPr>
        <p:pic>
          <p:nvPicPr>
            <p:cNvPr id="4098"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909" y="4519277"/>
              <a:ext cx="7868416" cy="243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1" y="5467785"/>
              <a:ext cx="2069976" cy="1017738"/>
            </a:xfrm>
            <a:prstGeom prst="rect">
              <a:avLst/>
            </a:prstGeom>
          </p:spPr>
        </p:pic>
      </p:grpSp>
      <p:sp>
        <p:nvSpPr>
          <p:cNvPr id="13" name="Rectangle 12"/>
          <p:cNvSpPr/>
          <p:nvPr/>
        </p:nvSpPr>
        <p:spPr bwMode="auto">
          <a:xfrm>
            <a:off x="1202039" y="4430664"/>
            <a:ext cx="9787924" cy="715547"/>
          </a:xfrm>
          <a:prstGeom prst="rect">
            <a:avLst/>
          </a:prstGeom>
          <a:solidFill>
            <a:srgbClr val="282828"/>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15" tIns="134429" rIns="89615" bIns="134429"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214" indent="-451214" defTabSz="896203">
              <a:lnSpc>
                <a:spcPct val="90000"/>
              </a:lnSpc>
              <a:spcBef>
                <a:spcPct val="20000"/>
              </a:spcBef>
              <a:buSzPct val="90000"/>
              <a:buBlip>
                <a:blip r:embed="rId5"/>
              </a:buBlip>
            </a:pPr>
            <a:endParaRPr lang="en-US" sz="2352" dirty="0">
              <a:gradFill>
                <a:gsLst>
                  <a:gs pos="0">
                    <a:srgbClr val="FFFFFF"/>
                  </a:gs>
                  <a:gs pos="100000">
                    <a:srgbClr val="FFFFFF"/>
                  </a:gs>
                </a:gsLst>
                <a:lin ang="5400000" scaled="0"/>
              </a:gradFill>
              <a:latin typeface="Calibri" panose="020F0502020204030204"/>
            </a:endParaRPr>
          </a:p>
        </p:txBody>
      </p:sp>
      <p:grpSp>
        <p:nvGrpSpPr>
          <p:cNvPr id="4" name="Group 3"/>
          <p:cNvGrpSpPr/>
          <p:nvPr/>
        </p:nvGrpSpPr>
        <p:grpSpPr>
          <a:xfrm>
            <a:off x="3928175" y="1805797"/>
            <a:ext cx="7058182" cy="2630788"/>
            <a:chOff x="507868" y="2417159"/>
            <a:chExt cx="11173090" cy="1958897"/>
          </a:xfrm>
        </p:grpSpPr>
        <p:sp>
          <p:nvSpPr>
            <p:cNvPr id="5" name="Rectangle 4"/>
            <p:cNvSpPr/>
            <p:nvPr/>
          </p:nvSpPr>
          <p:spPr bwMode="auto">
            <a:xfrm>
              <a:off x="507868" y="2417159"/>
              <a:ext cx="11173090" cy="1958897"/>
            </a:xfrm>
            <a:prstGeom prst="rect">
              <a:avLst/>
            </a:prstGeom>
            <a:solidFill>
              <a:schemeClr val="bg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615" tIns="134429" rIns="89615" bIns="134429"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451214" indent="-451214" defTabSz="896203">
                <a:lnSpc>
                  <a:spcPct val="90000"/>
                </a:lnSpc>
                <a:spcBef>
                  <a:spcPct val="20000"/>
                </a:spcBef>
                <a:buSzPct val="90000"/>
                <a:buBlip>
                  <a:blip r:embed="rId5"/>
                </a:buBlip>
              </a:pPr>
              <a:endParaRPr lang="en-US" sz="2352" dirty="0">
                <a:gradFill>
                  <a:gsLst>
                    <a:gs pos="0">
                      <a:srgbClr val="FFFFFF"/>
                    </a:gs>
                    <a:gs pos="100000">
                      <a:srgbClr val="FFFFFF"/>
                    </a:gs>
                  </a:gsLst>
                  <a:lin ang="5400000" scaled="0"/>
                </a:gradFill>
                <a:latin typeface="Calibri" panose="020F0502020204030204"/>
              </a:endParaRPr>
            </a:p>
          </p:txBody>
        </p:sp>
        <p:sp>
          <p:nvSpPr>
            <p:cNvPr id="6" name="Rectangle 5"/>
            <p:cNvSpPr/>
            <p:nvPr/>
          </p:nvSpPr>
          <p:spPr>
            <a:xfrm>
              <a:off x="587868" y="2608236"/>
              <a:ext cx="11013088" cy="1199408"/>
            </a:xfrm>
            <a:prstGeom prst="rect">
              <a:avLst/>
            </a:prstGeom>
          </p:spPr>
          <p:txBody>
            <a:bodyPr wrap="squar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843303" lvl="1" indent="-395201" defTabSz="896203">
                <a:lnSpc>
                  <a:spcPct val="90000"/>
                </a:lnSpc>
                <a:spcBef>
                  <a:spcPct val="20000"/>
                </a:spcBef>
                <a:buSzPct val="105000"/>
                <a:buBlip>
                  <a:blip r:embed="rId6"/>
                </a:buBlip>
              </a:pPr>
              <a:r>
                <a:rPr lang="en-US" sz="2352" dirty="0">
                  <a:solidFill>
                    <a:srgbClr val="FFFFFF">
                      <a:alpha val="99000"/>
                    </a:srgbClr>
                  </a:solidFill>
                  <a:latin typeface="Calibri" panose="020F0502020204030204"/>
                </a:rPr>
                <a:t>sandro.pereira@devscope.net</a:t>
              </a:r>
            </a:p>
            <a:p>
              <a:pPr marL="843303" lvl="1" indent="-395201" defTabSz="896203">
                <a:lnSpc>
                  <a:spcPct val="90000"/>
                </a:lnSpc>
                <a:spcBef>
                  <a:spcPct val="20000"/>
                </a:spcBef>
                <a:buSzPct val="105000"/>
                <a:buBlip>
                  <a:blip r:embed="rId6"/>
                </a:buBlip>
              </a:pPr>
              <a:r>
                <a:rPr lang="en-US" sz="2352" noProof="1">
                  <a:solidFill>
                    <a:srgbClr val="FFFFFF">
                      <a:alpha val="99000"/>
                    </a:srgbClr>
                  </a:solidFill>
                  <a:latin typeface="Calibri" panose="020F0502020204030204"/>
                </a:rPr>
                <a:t>linkedin.com/in/sandropereira</a:t>
              </a:r>
            </a:p>
            <a:p>
              <a:pPr marL="843303" lvl="1" indent="-395201" defTabSz="896203">
                <a:lnSpc>
                  <a:spcPct val="90000"/>
                </a:lnSpc>
                <a:spcBef>
                  <a:spcPct val="20000"/>
                </a:spcBef>
                <a:buSzPct val="105000"/>
                <a:buBlip>
                  <a:blip r:embed="rId6"/>
                </a:buBlip>
              </a:pPr>
              <a:r>
                <a:rPr lang="en-US" sz="2352" dirty="0">
                  <a:solidFill>
                    <a:srgbClr val="FFFFFF">
                      <a:alpha val="99000"/>
                    </a:srgbClr>
                  </a:solidFill>
                  <a:latin typeface="Calibri" panose="020F0502020204030204"/>
                </a:rPr>
                <a:t>@sandro_asp </a:t>
              </a:r>
            </a:p>
            <a:p>
              <a:pPr marL="843303" lvl="1" indent="-395201" defTabSz="896203">
                <a:lnSpc>
                  <a:spcPct val="90000"/>
                </a:lnSpc>
                <a:spcBef>
                  <a:spcPct val="20000"/>
                </a:spcBef>
                <a:buSzPct val="105000"/>
                <a:buBlip>
                  <a:blip r:embed="rId6"/>
                </a:buBlip>
              </a:pPr>
              <a:r>
                <a:rPr lang="en-US" sz="2352" dirty="0">
                  <a:solidFill>
                    <a:srgbClr val="FFFFFF">
                      <a:alpha val="99000"/>
                    </a:srgbClr>
                  </a:solidFill>
                  <a:latin typeface="Calibri" panose="020F0502020204030204"/>
                </a:rPr>
                <a:t>sandroaspbiztalkblog.wordpress.com</a:t>
              </a:r>
            </a:p>
          </p:txBody>
        </p:sp>
      </p:grpSp>
      <p:sp>
        <p:nvSpPr>
          <p:cNvPr id="7" name="Title 1"/>
          <p:cNvSpPr>
            <a:spLocks noGrp="1"/>
          </p:cNvSpPr>
          <p:nvPr/>
        </p:nvSpPr>
        <p:spPr>
          <a:xfrm>
            <a:off x="433988" y="361645"/>
            <a:ext cx="3615365" cy="130311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9409" b="1" dirty="0">
                <a:gradFill flip="none" rotWithShape="1">
                  <a:gsLst>
                    <a:gs pos="0">
                      <a:prstClr val="white"/>
                    </a:gs>
                    <a:gs pos="86000">
                      <a:prstClr val="white"/>
                    </a:gs>
                  </a:gsLst>
                  <a:lin ang="5400000" scaled="0"/>
                  <a:tileRect/>
                </a:gradFill>
                <a:latin typeface="Calibri Light" panose="020F0302020204030204"/>
              </a:rPr>
              <a:t>Thanks</a:t>
            </a:r>
            <a:endParaRPr lang="en-US" sz="4312" dirty="0">
              <a:gradFill flip="none" rotWithShape="1">
                <a:gsLst>
                  <a:gs pos="0">
                    <a:srgbClr val="FFFFFF"/>
                  </a:gs>
                  <a:gs pos="86000">
                    <a:srgbClr val="FFFFFF"/>
                  </a:gs>
                </a:gsLst>
                <a:lin ang="5400000" scaled="0"/>
                <a:tileRect/>
              </a:gradFill>
              <a:latin typeface="Calibri Light" panose="020F0302020204030204"/>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8433" y="1805797"/>
            <a:ext cx="2729742" cy="2630789"/>
          </a:xfrm>
          <a:prstGeom prst="rect">
            <a:avLst/>
          </a:prstGeom>
        </p:spPr>
      </p:pic>
      <p:sp>
        <p:nvSpPr>
          <p:cNvPr id="12" name="Text Placeholder 30"/>
          <p:cNvSpPr txBox="1">
            <a:spLocks/>
          </p:cNvSpPr>
          <p:nvPr/>
        </p:nvSpPr>
        <p:spPr>
          <a:xfrm>
            <a:off x="8495521" y="4487612"/>
            <a:ext cx="2902659" cy="821509"/>
          </a:xfrm>
          <a:prstGeom prst="rect">
            <a:avLst/>
          </a:prstGeom>
        </p:spPr>
        <p:txBody>
          <a:bodyPr/>
          <a:lstStyle>
            <a:defPPr>
              <a:defRPr lang="en-US"/>
            </a:defPPr>
            <a:lvl1pPr marR="0" indent="0"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3"/>
            <a:r>
              <a:rPr lang="pt-PT" sz="1960" b="1" dirty="0">
                <a:gradFill>
                  <a:gsLst>
                    <a:gs pos="1250">
                      <a:prstClr val="white"/>
                    </a:gs>
                    <a:gs pos="100000">
                      <a:prstClr val="white"/>
                    </a:gs>
                  </a:gsLst>
                  <a:lin ang="5400000" scaled="0"/>
                </a:gradFill>
                <a:latin typeface="Calibri Light" panose="020F0302020204030204"/>
              </a:rPr>
              <a:t>+351 223 751 350</a:t>
            </a:r>
          </a:p>
          <a:p>
            <a:pPr defTabSz="914363"/>
            <a:r>
              <a:rPr lang="pt-PT" sz="1960" b="1" dirty="0">
                <a:gradFill>
                  <a:gsLst>
                    <a:gs pos="1250">
                      <a:prstClr val="white"/>
                    </a:gs>
                    <a:gs pos="100000">
                      <a:prstClr val="white"/>
                    </a:gs>
                  </a:gsLst>
                  <a:lin ang="5400000" scaled="0"/>
                </a:gradFill>
                <a:latin typeface="Calibri Light" panose="020F0302020204030204"/>
              </a:rPr>
              <a:t>www.devscope.net</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663" y="4316144"/>
            <a:ext cx="2262392" cy="950511"/>
          </a:xfrm>
          <a:prstGeom prst="rect">
            <a:avLst/>
          </a:prstGeom>
        </p:spPr>
      </p:pic>
    </p:spTree>
    <p:extLst>
      <p:ext uri="{BB962C8B-B14F-4D97-AF65-F5344CB8AC3E}">
        <p14:creationId xmlns:p14="http://schemas.microsoft.com/office/powerpoint/2010/main" val="1818277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57745"/>
            <a:ext cx="12192000" cy="425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32990" y="63995"/>
            <a:ext cx="8594652" cy="1200329"/>
          </a:xfrm>
          <a:prstGeom prst="rect">
            <a:avLst/>
          </a:prstGeom>
          <a:noFill/>
        </p:spPr>
        <p:txBody>
          <a:bodyPr wrap="square" rtlCol="0">
            <a:spAutoFit/>
          </a:bodyPr>
          <a:lstStyle/>
          <a:p>
            <a:pPr algn="ctr"/>
            <a:r>
              <a:rPr lang="pt-PT" sz="7200" dirty="0">
                <a:solidFill>
                  <a:schemeClr val="tx1">
                    <a:lumMod val="75000"/>
                    <a:lumOff val="25000"/>
                  </a:schemeClr>
                </a:solidFill>
                <a:latin typeface="Gill Sans MT Condensed" panose="020B0506020104020203" pitchFamily="34" charset="0"/>
              </a:rPr>
              <a:t>THANK YOU TO OUR SPONSORS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1990" y="2172356"/>
            <a:ext cx="3000438" cy="78332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558" y="1664017"/>
            <a:ext cx="4893381" cy="1800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672" y="4372311"/>
            <a:ext cx="3441600" cy="720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990" y="3832311"/>
            <a:ext cx="2550118" cy="12600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009" y="5781675"/>
            <a:ext cx="1088709" cy="1080000"/>
          </a:xfrm>
          <a:prstGeom prst="rect">
            <a:avLst/>
          </a:prstGeom>
        </p:spPr>
      </p:pic>
    </p:spTree>
    <p:extLst>
      <p:ext uri="{BB962C8B-B14F-4D97-AF65-F5344CB8AC3E}">
        <p14:creationId xmlns:p14="http://schemas.microsoft.com/office/powerpoint/2010/main" val="27485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0702" y="229440"/>
            <a:ext cx="11149013" cy="1079409"/>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93"/>
            <a:r>
              <a:rPr lang="en-US" sz="4800" dirty="0">
                <a:gradFill>
                  <a:gsLst>
                    <a:gs pos="1250">
                      <a:srgbClr val="FFFFFF"/>
                    </a:gs>
                    <a:gs pos="100000">
                      <a:srgbClr val="FFFFFF"/>
                    </a:gs>
                  </a:gsLst>
                  <a:lin ang="5400000" scaled="0"/>
                </a:gradFill>
                <a:latin typeface="Segoe UI Light"/>
              </a:rPr>
              <a:t>Business Application Platform Innovation</a:t>
            </a:r>
            <a:endParaRPr lang="en-US" sz="529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716205" y="3051056"/>
            <a:ext cx="6987796" cy="3093106"/>
          </a:xfrm>
          <a:prstGeom prst="rect">
            <a:avLst/>
          </a:prstGeom>
        </p:spPr>
        <p:txBody>
          <a:bodyPr vert="horz" wrap="square" lIns="146266" tIns="91416" rIns="146266" bIns="9141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Innovate faster </a:t>
            </a:r>
          </a:p>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Power users build “no code” solutions</a:t>
            </a:r>
          </a:p>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Enterprise Developers and IT pros can now easily extend capabilities for power users.</a:t>
            </a:r>
          </a:p>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Take advantage of Rich platform services with power of Azure</a:t>
            </a:r>
          </a:p>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Connects to everywhere, securely</a:t>
            </a:r>
          </a:p>
          <a:p>
            <a:pPr marL="448059" indent="-432000" defTabSz="914126">
              <a:lnSpc>
                <a:spcPct val="150000"/>
              </a:lnSpc>
              <a:spcBef>
                <a:spcPts val="0"/>
              </a:spcBef>
              <a:buFont typeface="Wingdings" panose="05000000000000000000" pitchFamily="2" charset="2"/>
              <a:buChar char="à"/>
            </a:pPr>
            <a:r>
              <a:rPr lang="en-US" sz="1800" dirty="0">
                <a:solidFill>
                  <a:srgbClr val="FFFFFF"/>
                </a:solidFill>
                <a:latin typeface="Segoe UI Light"/>
                <a:ea typeface="Calibri" panose="020F0502020204030204" pitchFamily="34" charset="0"/>
                <a:cs typeface="Times New Roman" panose="02020603050405020304" pitchFamily="18" charset="0"/>
              </a:rPr>
              <a:t>It works on all devices, Easy to deploy and test</a:t>
            </a:r>
          </a:p>
        </p:txBody>
      </p:sp>
      <p:pic>
        <p:nvPicPr>
          <p:cNvPr id="8" name="Picture 2" descr="https://businessplatform.microsoft.com/images/pages/innovate-fast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000" y="1139687"/>
            <a:ext cx="4137370" cy="51882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9261702" y="3018972"/>
            <a:ext cx="2408012" cy="74022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9782401" y="5469324"/>
            <a:ext cx="1366158" cy="913136"/>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7969929" y="4136572"/>
            <a:ext cx="3801383" cy="74022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a:xfrm>
            <a:off x="1589" y="6494587"/>
            <a:ext cx="12188825" cy="369332"/>
          </a:xfrm>
          <a:prstGeom prst="rect">
            <a:avLst/>
          </a:prstGeom>
        </p:spPr>
        <p:txBody>
          <a:bodyPr wrap="square">
            <a:spAutoFit/>
          </a:bodyPr>
          <a:lstStyle/>
          <a:p>
            <a:pPr algn="ctr" defTabSz="914126">
              <a:spcAft>
                <a:spcPts val="1764"/>
              </a:spcAft>
            </a:pPr>
            <a:r>
              <a:rPr lang="en-US" dirty="0">
                <a:solidFill>
                  <a:srgbClr val="FFFFFF"/>
                </a:solidFill>
                <a:latin typeface="Segoe UI"/>
                <a:ea typeface="Calibri" panose="020F0502020204030204" pitchFamily="34" charset="0"/>
                <a:cs typeface="Times New Roman" panose="02020603050405020304" pitchFamily="18" charset="0"/>
              </a:rPr>
              <a:t>https://powerusers.microsoft.com/                      https://businessplatform.microsoft.com/en-us/</a:t>
            </a:r>
          </a:p>
        </p:txBody>
      </p:sp>
      <p:sp>
        <p:nvSpPr>
          <p:cNvPr id="4" name="Rectangle 3"/>
          <p:cNvSpPr/>
          <p:nvPr/>
        </p:nvSpPr>
        <p:spPr>
          <a:xfrm>
            <a:off x="809972" y="1139687"/>
            <a:ext cx="6722373" cy="1815882"/>
          </a:xfrm>
          <a:prstGeom prst="rect">
            <a:avLst/>
          </a:prstGeom>
        </p:spPr>
        <p:txBody>
          <a:bodyPr wrap="square">
            <a:spAutoFit/>
          </a:bodyPr>
          <a:lstStyle/>
          <a:p>
            <a:pPr defTabSz="914363"/>
            <a:r>
              <a:rPr lang="en-US" sz="2800" b="1" dirty="0">
                <a:solidFill>
                  <a:srgbClr val="FFFFFF"/>
                </a:solidFill>
                <a:latin typeface="Segoe UI Condensed"/>
              </a:rPr>
              <a:t>Power users</a:t>
            </a:r>
            <a:r>
              <a:rPr lang="en-US" sz="2800" dirty="0">
                <a:solidFill>
                  <a:srgbClr val="FFFFFF"/>
                </a:solidFill>
                <a:latin typeface="Segoe UI Condensed"/>
              </a:rPr>
              <a:t> who understand their business challenges the best can now quickly build and deliver solutions without writing code.</a:t>
            </a:r>
            <a:endParaRPr lang="pt-PT" sz="2800" dirty="0">
              <a:solidFill>
                <a:srgbClr val="FFFFFF"/>
              </a:solidFill>
              <a:latin typeface="Segoe UI"/>
            </a:endParaRPr>
          </a:p>
        </p:txBody>
      </p:sp>
    </p:spTree>
    <p:extLst>
      <p:ext uri="{BB962C8B-B14F-4D97-AF65-F5344CB8AC3E}">
        <p14:creationId xmlns:p14="http://schemas.microsoft.com/office/powerpoint/2010/main" val="32463238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478312" y="562015"/>
            <a:ext cx="9411179" cy="1231122"/>
          </a:xfrm>
          <a:prstGeom prst="rect">
            <a:avLst/>
          </a:prstGeom>
          <a:noFill/>
        </p:spPr>
        <p:txBody>
          <a:bodyPr wrap="square" lIns="179238" tIns="143391" rIns="179238" bIns="143391" rtlCol="0">
            <a:spAutoFit/>
          </a:bodyPr>
          <a:lstStyle/>
          <a:p>
            <a:pPr algn="ctr" defTabSz="914126">
              <a:lnSpc>
                <a:spcPct val="90000"/>
              </a:lnSpc>
              <a:spcAft>
                <a:spcPts val="588"/>
              </a:spcAft>
            </a:pPr>
            <a:r>
              <a:rPr lang="en-US" sz="3399" dirty="0">
                <a:solidFill>
                  <a:prstClr val="black"/>
                </a:solidFill>
                <a:latin typeface="Segoe UI Light" panose="020B0502040204020203" pitchFamily="34" charset="0"/>
                <a:cs typeface="Segoe UI Light" panose="020B0502040204020203" pitchFamily="34" charset="0"/>
              </a:rPr>
              <a:t>Businesses need to deliver apps in a way that stays </a:t>
            </a:r>
            <a:r>
              <a:rPr lang="en-US" sz="3399" b="1" u="sng" dirty="0">
                <a:solidFill>
                  <a:prstClr val="black"/>
                </a:solidFill>
                <a:latin typeface="Segoe UI Light" panose="020B0502040204020203" pitchFamily="34" charset="0"/>
                <a:cs typeface="Segoe UI Light" panose="020B0502040204020203" pitchFamily="34" charset="0"/>
              </a:rPr>
              <a:t>extensible, connected, secure and fast</a:t>
            </a:r>
          </a:p>
        </p:txBody>
      </p:sp>
      <p:grpSp>
        <p:nvGrpSpPr>
          <p:cNvPr id="17" name="Group 16"/>
          <p:cNvGrpSpPr/>
          <p:nvPr/>
        </p:nvGrpSpPr>
        <p:grpSpPr>
          <a:xfrm>
            <a:off x="3082967" y="1793137"/>
            <a:ext cx="6107120" cy="4091211"/>
            <a:chOff x="3674612" y="1831775"/>
            <a:chExt cx="4859789" cy="3255613"/>
          </a:xfrm>
        </p:grpSpPr>
        <p:sp>
          <p:nvSpPr>
            <p:cNvPr id="14" name="Title 1"/>
            <p:cNvSpPr txBox="1">
              <a:spLocks/>
            </p:cNvSpPr>
            <p:nvPr/>
          </p:nvSpPr>
          <p:spPr>
            <a:xfrm>
              <a:off x="3674613" y="4203567"/>
              <a:ext cx="4859788" cy="719473"/>
            </a:xfrm>
            <a:prstGeom prst="rect">
              <a:avLst/>
            </a:prstGeom>
            <a:solidFill>
              <a:schemeClr val="tx1">
                <a:lumMod val="20000"/>
                <a:lumOff val="80000"/>
              </a:schemeClr>
            </a:solidFill>
          </p:spPr>
          <p:txBody>
            <a:bodyPr vert="horz" wrap="square" lIns="143391" tIns="89619" rIns="143391" bIns="89619" rtlCol="0" anchor="ctr">
              <a:norm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462"/>
              <a:endParaRPr lang="en-US" sz="3199" dirty="0">
                <a:solidFill>
                  <a:srgbClr val="E7E6E6">
                    <a:lumMod val="10000"/>
                  </a:srgbClr>
                </a:solidFill>
                <a:latin typeface="Segoe UI Semilight" panose="020B0402040204020203" pitchFamily="34" charset="0"/>
                <a:cs typeface="Segoe UI Semilight" panose="020B0402040204020203" pitchFamily="34" charset="0"/>
              </a:endParaRPr>
            </a:p>
          </p:txBody>
        </p:sp>
        <p:grpSp>
          <p:nvGrpSpPr>
            <p:cNvPr id="20" name="Group 19"/>
            <p:cNvGrpSpPr/>
            <p:nvPr/>
          </p:nvGrpSpPr>
          <p:grpSpPr>
            <a:xfrm>
              <a:off x="3830037" y="4773639"/>
              <a:ext cx="4531924" cy="313749"/>
              <a:chOff x="3906837" y="4868862"/>
              <a:chExt cx="4622800" cy="320040"/>
            </a:xfrm>
          </p:grpSpPr>
          <p:sp>
            <p:nvSpPr>
              <p:cNvPr id="45" name="Hexagon 44"/>
              <p:cNvSpPr/>
              <p:nvPr/>
            </p:nvSpPr>
            <p:spPr bwMode="auto">
              <a:xfrm rot="5400000">
                <a:off x="38839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6" name="Hexagon 45"/>
              <p:cNvSpPr/>
              <p:nvPr/>
            </p:nvSpPr>
            <p:spPr bwMode="auto">
              <a:xfrm rot="5400000">
                <a:off x="44275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Hexagon 47"/>
              <p:cNvSpPr/>
              <p:nvPr/>
            </p:nvSpPr>
            <p:spPr bwMode="auto">
              <a:xfrm rot="5400000">
                <a:off x="49710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Hexagon 49"/>
              <p:cNvSpPr/>
              <p:nvPr/>
            </p:nvSpPr>
            <p:spPr bwMode="auto">
              <a:xfrm rot="5400000">
                <a:off x="55146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Hexagon 50"/>
              <p:cNvSpPr/>
              <p:nvPr/>
            </p:nvSpPr>
            <p:spPr bwMode="auto">
              <a:xfrm rot="5400000">
                <a:off x="605821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Hexagon 51"/>
              <p:cNvSpPr/>
              <p:nvPr/>
            </p:nvSpPr>
            <p:spPr bwMode="auto">
              <a:xfrm rot="5400000">
                <a:off x="66017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3" name="Hexagon 52"/>
              <p:cNvSpPr/>
              <p:nvPr/>
            </p:nvSpPr>
            <p:spPr bwMode="auto">
              <a:xfrm rot="5400000">
                <a:off x="71453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7" name="Hexagon 56"/>
              <p:cNvSpPr/>
              <p:nvPr/>
            </p:nvSpPr>
            <p:spPr bwMode="auto">
              <a:xfrm rot="5400000">
                <a:off x="76888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Hexagon 59"/>
              <p:cNvSpPr/>
              <p:nvPr/>
            </p:nvSpPr>
            <p:spPr bwMode="auto">
              <a:xfrm rot="5400000">
                <a:off x="82324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5" name="Title 1"/>
            <p:cNvSpPr txBox="1">
              <a:spLocks/>
            </p:cNvSpPr>
            <p:nvPr/>
          </p:nvSpPr>
          <p:spPr>
            <a:xfrm>
              <a:off x="6338985" y="2352090"/>
              <a:ext cx="1914454" cy="1163455"/>
            </a:xfrm>
            <a:prstGeom prst="rect">
              <a:avLst/>
            </a:prstGeom>
            <a:solidFill>
              <a:srgbClr val="4F81BD"/>
            </a:solidFill>
          </p:spPr>
          <p:txBody>
            <a:bodyPr vert="horz" lIns="91403" tIns="45701" rIns="91403" bIns="45701" rtlCol="0" anchor="ctr">
              <a:norm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defTabSz="914126"/>
              <a:r>
                <a:rPr lang="en-US" sz="1799" b="1" dirty="0">
                  <a:solidFill>
                    <a:srgbClr val="E7E6E6">
                      <a:lumMod val="10000"/>
                    </a:srgbClr>
                  </a:solidFill>
                  <a:latin typeface="Calibri" panose="020F0502020204030204"/>
                  <a:cs typeface="Segoe UI Semilight" panose="020B0402040204020203" pitchFamily="34" charset="0"/>
                </a:rPr>
                <a:t>   </a:t>
              </a:r>
              <a:r>
                <a:rPr lang="en-US" sz="1799" b="1" dirty="0">
                  <a:solidFill>
                    <a:prstClr val="white"/>
                  </a:solidFill>
                  <a:latin typeface="Calibri" panose="020F0502020204030204"/>
                  <a:cs typeface="Segoe UI Semilight" panose="020B0402040204020203" pitchFamily="34" charset="0"/>
                </a:rPr>
                <a:t>AUTOMATE</a:t>
              </a:r>
            </a:p>
            <a:p>
              <a:pPr defTabSz="914126"/>
              <a:br>
                <a:rPr lang="en-US" sz="700" dirty="0">
                  <a:solidFill>
                    <a:prstClr val="white"/>
                  </a:solidFill>
                  <a:latin typeface="Calibri" panose="020F0502020204030204"/>
                  <a:cs typeface="Segoe UI Semilight" panose="020B0402040204020203" pitchFamily="34" charset="0"/>
                </a:rPr>
              </a:br>
              <a:r>
                <a:rPr lang="en-US" sz="700" dirty="0">
                  <a:solidFill>
                    <a:prstClr val="white"/>
                  </a:solidFill>
                  <a:latin typeface="Calibri" panose="020F0502020204030204"/>
                  <a:cs typeface="Segoe UI Semilight" panose="020B0402040204020203" pitchFamily="34" charset="0"/>
                </a:rPr>
                <a:t>      </a:t>
              </a:r>
              <a:r>
                <a:rPr lang="en-US" sz="3199" dirty="0">
                  <a:solidFill>
                    <a:prstClr val="white"/>
                  </a:solidFill>
                  <a:latin typeface="Calibri" panose="020F0502020204030204"/>
                  <a:cs typeface="Segoe UI Semilight" panose="020B0402040204020203" pitchFamily="34" charset="0"/>
                </a:rPr>
                <a:t>Flow</a:t>
              </a:r>
            </a:p>
          </p:txBody>
        </p:sp>
        <p:sp>
          <p:nvSpPr>
            <p:cNvPr id="6" name="Title 1"/>
            <p:cNvSpPr txBox="1">
              <a:spLocks/>
            </p:cNvSpPr>
            <p:nvPr/>
          </p:nvSpPr>
          <p:spPr>
            <a:xfrm>
              <a:off x="4047082" y="2352090"/>
              <a:ext cx="1914454" cy="1163455"/>
            </a:xfrm>
            <a:prstGeom prst="rect">
              <a:avLst/>
            </a:prstGeom>
            <a:solidFill>
              <a:srgbClr val="992165"/>
            </a:solidFill>
          </p:spPr>
          <p:txBody>
            <a:bodyPr vert="horz" lIns="91403" tIns="45701" rIns="91403" bIns="45701" rtlCol="0" anchor="ctr">
              <a:no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algn="ctr" defTabSz="914126"/>
              <a:r>
                <a:rPr lang="en-US" sz="1799" b="1" dirty="0">
                  <a:solidFill>
                    <a:srgbClr val="E7E6E6">
                      <a:lumMod val="10000"/>
                    </a:srgbClr>
                  </a:solidFill>
                  <a:latin typeface="Calibri" panose="020F0502020204030204"/>
                  <a:cs typeface="Segoe UI Semilight" panose="020B0402040204020203" pitchFamily="34" charset="0"/>
                </a:rPr>
                <a:t>                            </a:t>
              </a:r>
              <a:r>
                <a:rPr lang="en-US" sz="1799" b="1" dirty="0">
                  <a:solidFill>
                    <a:prstClr val="white"/>
                  </a:solidFill>
                  <a:latin typeface="Calibri" panose="020F0502020204030204"/>
                  <a:cs typeface="Segoe UI Semilight" panose="020B0402040204020203" pitchFamily="34" charset="0"/>
                </a:rPr>
                <a:t>ACT</a:t>
              </a:r>
            </a:p>
            <a:p>
              <a:pPr algn="ctr" defTabSz="914126"/>
              <a:br>
                <a:rPr lang="en-US" sz="700" dirty="0">
                  <a:solidFill>
                    <a:prstClr val="white"/>
                  </a:solidFill>
                  <a:latin typeface="Calibri" panose="020F0502020204030204"/>
                  <a:cs typeface="Segoe UI Semilight" panose="020B0402040204020203" pitchFamily="34" charset="0"/>
                </a:rPr>
              </a:br>
              <a:r>
                <a:rPr lang="en-US" sz="3199" dirty="0" err="1">
                  <a:solidFill>
                    <a:prstClr val="white"/>
                  </a:solidFill>
                  <a:latin typeface="Calibri" panose="020F0502020204030204"/>
                  <a:cs typeface="Segoe UI Semilight" panose="020B0402040204020203" pitchFamily="34" charset="0"/>
                </a:rPr>
                <a:t>PowerApps</a:t>
              </a:r>
              <a:endParaRPr lang="en-US" sz="3199" dirty="0">
                <a:solidFill>
                  <a:prstClr val="white"/>
                </a:solidFill>
                <a:latin typeface="Calibri" panose="020F0502020204030204"/>
                <a:cs typeface="Segoe UI Semilight" panose="020B0402040204020203" pitchFamily="34" charset="0"/>
              </a:endParaRPr>
            </a:p>
          </p:txBody>
        </p:sp>
        <p:grpSp>
          <p:nvGrpSpPr>
            <p:cNvPr id="22" name="Group 21"/>
            <p:cNvGrpSpPr/>
            <p:nvPr/>
          </p:nvGrpSpPr>
          <p:grpSpPr>
            <a:xfrm>
              <a:off x="4704325" y="3429001"/>
              <a:ext cx="562658" cy="774567"/>
              <a:chOff x="5912244" y="3497262"/>
              <a:chExt cx="573941" cy="790099"/>
            </a:xfrm>
          </p:grpSpPr>
          <p:sp>
            <p:nvSpPr>
              <p:cNvPr id="8" name="Up Arrow 7"/>
              <p:cNvSpPr/>
              <p:nvPr/>
            </p:nvSpPr>
            <p:spPr>
              <a:xfrm>
                <a:off x="5912244" y="3585542"/>
                <a:ext cx="264936" cy="701819"/>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14126"/>
                <a:endParaRPr lang="en-US" sz="3199" dirty="0">
                  <a:solidFill>
                    <a:prstClr val="white"/>
                  </a:solidFill>
                  <a:latin typeface="Calibri" panose="020F0502020204030204"/>
                </a:endParaRPr>
              </a:p>
            </p:txBody>
          </p:sp>
          <p:sp>
            <p:nvSpPr>
              <p:cNvPr id="9" name="Up Arrow 8"/>
              <p:cNvSpPr/>
              <p:nvPr/>
            </p:nvSpPr>
            <p:spPr>
              <a:xfrm rot="10800000">
                <a:off x="6168212" y="3497262"/>
                <a:ext cx="317973" cy="790099"/>
              </a:xfrm>
              <a:prstGeom prst="upArrow">
                <a:avLst/>
              </a:prstGeom>
              <a:solidFill>
                <a:srgbClr val="9921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14126"/>
                <a:endParaRPr lang="en-US" sz="3199" dirty="0">
                  <a:solidFill>
                    <a:prstClr val="white"/>
                  </a:solidFill>
                  <a:latin typeface="Calibri" panose="020F0502020204030204"/>
                </a:endParaRPr>
              </a:p>
            </p:txBody>
          </p:sp>
        </p:grpSp>
        <p:grpSp>
          <p:nvGrpSpPr>
            <p:cNvPr id="23" name="Group 22"/>
            <p:cNvGrpSpPr/>
            <p:nvPr/>
          </p:nvGrpSpPr>
          <p:grpSpPr>
            <a:xfrm>
              <a:off x="6995535" y="3510995"/>
              <a:ext cx="562659" cy="692572"/>
              <a:chOff x="8216594" y="3580901"/>
              <a:chExt cx="573942" cy="706460"/>
            </a:xfrm>
          </p:grpSpPr>
          <p:sp>
            <p:nvSpPr>
              <p:cNvPr id="10" name="Up Arrow 9"/>
              <p:cNvSpPr/>
              <p:nvPr/>
            </p:nvSpPr>
            <p:spPr>
              <a:xfrm>
                <a:off x="8216594" y="3580901"/>
                <a:ext cx="279667" cy="706460"/>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14126"/>
                <a:endParaRPr lang="en-US" sz="3199" dirty="0">
                  <a:solidFill>
                    <a:prstClr val="white"/>
                  </a:solidFill>
                  <a:latin typeface="Calibri" panose="020F0502020204030204"/>
                </a:endParaRPr>
              </a:p>
            </p:txBody>
          </p:sp>
          <p:sp>
            <p:nvSpPr>
              <p:cNvPr id="11" name="Up Arrow 10"/>
              <p:cNvSpPr/>
              <p:nvPr/>
            </p:nvSpPr>
            <p:spPr>
              <a:xfrm rot="10800000">
                <a:off x="8496261" y="3585542"/>
                <a:ext cx="294275" cy="701819"/>
              </a:xfrm>
              <a:prstGeom prst="upArrow">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14126"/>
                <a:endParaRPr lang="en-US" sz="3199" dirty="0">
                  <a:solidFill>
                    <a:prstClr val="white"/>
                  </a:solidFill>
                  <a:latin typeface="Calibri" panose="020F0502020204030204"/>
                </a:endParaRPr>
              </a:p>
            </p:txBody>
          </p:sp>
        </p:grpSp>
        <p:sp>
          <p:nvSpPr>
            <p:cNvPr id="47" name="Title 1"/>
            <p:cNvSpPr txBox="1">
              <a:spLocks/>
            </p:cNvSpPr>
            <p:nvPr/>
          </p:nvSpPr>
          <p:spPr>
            <a:xfrm>
              <a:off x="3674612" y="4370192"/>
              <a:ext cx="4859789" cy="386222"/>
            </a:xfrm>
            <a:prstGeom prst="rect">
              <a:avLst/>
            </a:prstGeom>
            <a:noFill/>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462"/>
              <a:r>
                <a:rPr lang="en-US" sz="2399" dirty="0">
                  <a:solidFill>
                    <a:srgbClr val="00B294"/>
                  </a:solidFill>
                  <a:latin typeface="Segoe UI Semibold" panose="020B0702040204020203" pitchFamily="34" charset="0"/>
                  <a:cs typeface="Segoe UI Semibold" panose="020B0702040204020203" pitchFamily="34" charset="0"/>
                </a:rPr>
                <a:t>Connectors to Data and APIs</a:t>
              </a:r>
            </a:p>
          </p:txBody>
        </p:sp>
        <p:cxnSp>
          <p:nvCxnSpPr>
            <p:cNvPr id="64" name="Elbow Connector 63"/>
            <p:cNvCxnSpPr>
              <a:stCxn id="5" idx="0"/>
              <a:endCxn id="38" idx="2"/>
            </p:cNvCxnSpPr>
            <p:nvPr/>
          </p:nvCxnSpPr>
          <p:spPr>
            <a:xfrm rot="16200000" flipV="1">
              <a:off x="6459052" y="1514929"/>
              <a:ext cx="520315" cy="1154008"/>
            </a:xfrm>
            <a:prstGeom prst="bentConnector3">
              <a:avLst>
                <a:gd name="adj1" fmla="val 50000"/>
              </a:avLst>
            </a:prstGeom>
            <a:ln w="57150">
              <a:solidFill>
                <a:srgbClr val="4F81B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0"/>
              <a:endCxn id="38" idx="2"/>
            </p:cNvCxnSpPr>
            <p:nvPr/>
          </p:nvCxnSpPr>
          <p:spPr>
            <a:xfrm rot="5400000" flipH="1" flipV="1">
              <a:off x="5313100" y="1522985"/>
              <a:ext cx="520315" cy="1137896"/>
            </a:xfrm>
            <a:prstGeom prst="bentConnector3">
              <a:avLst>
                <a:gd name="adj1" fmla="val 50000"/>
              </a:avLst>
            </a:prstGeom>
            <a:ln w="57150">
              <a:solidFill>
                <a:srgbClr val="992165"/>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37335" t="36158" r="38991" b="54954"/>
          <a:stretch/>
        </p:blipFill>
        <p:spPr bwMode="auto">
          <a:xfrm>
            <a:off x="3167440" y="2366169"/>
            <a:ext cx="1733454" cy="8160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76967" t="36158" r="7723" b="54130"/>
          <a:stretch/>
        </p:blipFill>
        <p:spPr bwMode="auto">
          <a:xfrm>
            <a:off x="7683436" y="2496343"/>
            <a:ext cx="1120976" cy="89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3953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originals/d5/d9/22/d5d9222953a3fdff1b15c0984d0b2e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
            <a:ext cx="12188825"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88" y="5999921"/>
            <a:ext cx="12188825" cy="559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pt-PT" sz="2400" dirty="0">
                <a:solidFill>
                  <a:prstClr val="white"/>
                </a:solidFill>
                <a:latin typeface="Calibri" panose="020F0502020204030204"/>
                <a:hlinkClick r:id="rId3"/>
              </a:rPr>
              <a:t>https://web.powerapps.com/apps/7d801708-c8af-4297-884f-50c6031b7ef1</a:t>
            </a:r>
            <a:r>
              <a:rPr lang="pt-PT" sz="2400" dirty="0">
                <a:solidFill>
                  <a:prstClr val="white"/>
                </a:solidFill>
                <a:latin typeface="Calibri" panose="020F0502020204030204"/>
              </a:rPr>
              <a:t> </a:t>
            </a:r>
            <a:endParaRPr lang="en-US" sz="3200" dirty="0">
              <a:solidFill>
                <a:srgbClr val="CA9C71"/>
              </a:solidFill>
              <a:latin typeface="Calibri" panose="020F0502020204030204"/>
            </a:endParaRPr>
          </a:p>
        </p:txBody>
      </p:sp>
      <p:sp>
        <p:nvSpPr>
          <p:cNvPr id="4" name="Subtitle 1"/>
          <p:cNvSpPr txBox="1">
            <a:spLocks/>
          </p:cNvSpPr>
          <p:nvPr/>
        </p:nvSpPr>
        <p:spPr>
          <a:xfrm>
            <a:off x="1588" y="6052930"/>
            <a:ext cx="12188825" cy="461665"/>
          </a:xfrm>
          <a:prstGeom prst="rect">
            <a:avLst/>
          </a:prstGeom>
        </p:spPr>
        <p:txBody>
          <a:bodyPr/>
          <a:lstStyle>
            <a:lvl1pPr marL="228531" indent="-228531" algn="l" defTabSz="914126" rtl="0" eaLnBrk="1" latinLnBrk="0" hangingPunct="1">
              <a:lnSpc>
                <a:spcPct val="90000"/>
              </a:lnSpc>
              <a:spcBef>
                <a:spcPct val="30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ct val="300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ct val="300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endParaRPr lang="pt-PT" dirty="0">
              <a:solidFill>
                <a:srgbClr val="CA9C71"/>
              </a:solidFill>
              <a:latin typeface="Calibri" panose="020F0502020204030204"/>
            </a:endParaRPr>
          </a:p>
        </p:txBody>
      </p:sp>
      <p:sp>
        <p:nvSpPr>
          <p:cNvPr id="7" name="Text Placeholder 8"/>
          <p:cNvSpPr txBox="1">
            <a:spLocks/>
          </p:cNvSpPr>
          <p:nvPr/>
        </p:nvSpPr>
        <p:spPr>
          <a:xfrm>
            <a:off x="765750" y="255257"/>
            <a:ext cx="6776326" cy="914096"/>
          </a:xfrm>
          <a:prstGeom prst="rect">
            <a:avLst/>
          </a:prstGeom>
        </p:spPr>
        <p:txBody>
          <a:bodyPr vert="horz" lIns="91440" tIns="45720" rIns="91440" bIns="45720" rtlCol="0" anchor="ctr"/>
          <a:lstStyle>
            <a:defPPr>
              <a:defRPr lang="en-US"/>
            </a:defPPr>
            <a:lvl1pPr marL="0" algn="ctr" defTabSz="914363" rtl="0" eaLnBrk="1" latinLnBrk="0" hangingPunct="1">
              <a:defRPr sz="1200" kern="1200">
                <a:solidFill>
                  <a:schemeClr val="tx1">
                    <a:tint val="75000"/>
                  </a:schemeClr>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6000" dirty="0" err="1">
                <a:solidFill>
                  <a:srgbClr val="E2D7C3"/>
                </a:solidFill>
                <a:effectLst>
                  <a:outerShdw blurRad="38100" dist="38100" dir="2700000" algn="tl">
                    <a:srgbClr val="000000">
                      <a:alpha val="43137"/>
                    </a:srgbClr>
                  </a:outerShdw>
                </a:effectLst>
                <a:latin typeface="Calibri" panose="020F0502020204030204"/>
              </a:rPr>
              <a:t>PowerApps</a:t>
            </a:r>
            <a:r>
              <a:rPr lang="en-US" sz="6000" dirty="0">
                <a:solidFill>
                  <a:srgbClr val="E2D7C3"/>
                </a:solidFill>
                <a:effectLst>
                  <a:outerShdw blurRad="38100" dist="38100" dir="2700000" algn="tl">
                    <a:srgbClr val="000000">
                      <a:alpha val="43137"/>
                    </a:srgbClr>
                  </a:outerShdw>
                </a:effectLst>
                <a:latin typeface="Calibri" panose="020F0502020204030204"/>
              </a:rPr>
              <a:t> in action</a:t>
            </a:r>
            <a:endParaRPr lang="en-GB" sz="6000" dirty="0">
              <a:solidFill>
                <a:srgbClr val="E2D7C3"/>
              </a:solidFill>
              <a:effectLst>
                <a:outerShdw blurRad="38100" dist="38100" dir="2700000" algn="tl">
                  <a:srgbClr val="000000">
                    <a:alpha val="43137"/>
                  </a:srgbClr>
                </a:outerShdw>
              </a:effectLst>
              <a:latin typeface="Calibri" panose="020F0502020204030204"/>
            </a:endParaRPr>
          </a:p>
        </p:txBody>
      </p:sp>
    </p:spTree>
    <p:extLst>
      <p:ext uri="{BB962C8B-B14F-4D97-AF65-F5344CB8AC3E}">
        <p14:creationId xmlns:p14="http://schemas.microsoft.com/office/powerpoint/2010/main" val="267860597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 to </a:t>
            </a:r>
            <a:r>
              <a:rPr lang="en-US" sz="7200" dirty="0" err="1"/>
              <a:t>PowerApps</a:t>
            </a:r>
            <a:r>
              <a:rPr lang="en-US" sz="7200" dirty="0"/>
              <a:t> </a:t>
            </a:r>
            <a:br>
              <a:rPr lang="en-US" sz="7200" dirty="0"/>
            </a:br>
            <a:r>
              <a:rPr lang="en-US" sz="3200" dirty="0"/>
              <a:t>Custom apps for business needs</a:t>
            </a:r>
            <a:br>
              <a:rPr lang="en-US" sz="3200" dirty="0"/>
            </a:br>
            <a:r>
              <a:rPr lang="en-US" sz="3200" dirty="0"/>
              <a:t>No-code apps for tablet and mobile</a:t>
            </a:r>
            <a:endParaRPr lang="en-US" sz="7200" dirty="0"/>
          </a:p>
        </p:txBody>
      </p:sp>
      <p:pic>
        <p:nvPicPr>
          <p:cNvPr id="3" name="Picture 6" descr="https://powerapps.microsoft.com/images/page/index/mobile-ap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257" y="3265627"/>
            <a:ext cx="9267794" cy="318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207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735" t="14647" r="575" b="6089"/>
          <a:stretch/>
        </p:blipFill>
        <p:spPr>
          <a:xfrm flipH="1">
            <a:off x="1588" y="-6400"/>
            <a:ext cx="12188824" cy="6879581"/>
          </a:xfrm>
          <a:prstGeom prst="rect">
            <a:avLst/>
          </a:prstGeom>
        </p:spPr>
      </p:pic>
      <p:sp>
        <p:nvSpPr>
          <p:cNvPr id="6" name="Rectangle 5"/>
          <p:cNvSpPr/>
          <p:nvPr/>
        </p:nvSpPr>
        <p:spPr>
          <a:xfrm>
            <a:off x="1589" y="1379"/>
            <a:ext cx="12188824" cy="6855242"/>
          </a:xfrm>
          <a:prstGeom prst="rect">
            <a:avLst/>
          </a:prstGeom>
          <a:gradFill>
            <a:gsLst>
              <a:gs pos="80000">
                <a:schemeClr val="bg2">
                  <a:alpha val="36000"/>
                </a:schemeClr>
              </a:gs>
              <a:gs pos="29000">
                <a:schemeClr val="bg2">
                  <a:alpha val="77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914040">
              <a:defRPr/>
            </a:pPr>
            <a:endParaRPr lang="en-US" sz="1999" kern="0" dirty="0">
              <a:solidFill>
                <a:prstClr val="white"/>
              </a:solidFill>
              <a:latin typeface="Segoe UI"/>
            </a:endParaRPr>
          </a:p>
        </p:txBody>
      </p:sp>
      <p:grpSp>
        <p:nvGrpSpPr>
          <p:cNvPr id="7" name="Group 6"/>
          <p:cNvGrpSpPr/>
          <p:nvPr/>
        </p:nvGrpSpPr>
        <p:grpSpPr>
          <a:xfrm>
            <a:off x="2852227" y="2428565"/>
            <a:ext cx="6487549" cy="1751136"/>
            <a:chOff x="1290637" y="2603500"/>
            <a:chExt cx="6619362" cy="1786715"/>
          </a:xfrm>
        </p:grpSpPr>
        <p:sp>
          <p:nvSpPr>
            <p:cNvPr id="9" name="Rectangle 8"/>
            <p:cNvSpPr/>
            <p:nvPr/>
          </p:nvSpPr>
          <p:spPr>
            <a:xfrm>
              <a:off x="1290637" y="2603500"/>
              <a:ext cx="5414963" cy="166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4040">
                <a:defRPr/>
              </a:pPr>
              <a:endParaRPr lang="en-US" sz="1960" kern="0" dirty="0">
                <a:solidFill>
                  <a:prstClr val="white"/>
                </a:solidFill>
                <a:latin typeface="Segoe UI"/>
              </a:endParaRPr>
            </a:p>
          </p:txBody>
        </p:sp>
        <p:sp>
          <p:nvSpPr>
            <p:cNvPr id="10" name="TextBox 9"/>
            <p:cNvSpPr txBox="1"/>
            <p:nvPr/>
          </p:nvSpPr>
          <p:spPr>
            <a:xfrm>
              <a:off x="1630399" y="2728222"/>
              <a:ext cx="6279600" cy="1661993"/>
            </a:xfrm>
            <a:prstGeom prst="rect">
              <a:avLst/>
            </a:prstGeom>
          </p:spPr>
          <p:txBody>
            <a:bodyPr vert="horz" wrap="square" lIns="89619" tIns="89619" rIns="89619" bIns="89619" rtlCol="0" anchor="t">
              <a:spAutoFit/>
            </a:bodyPr>
            <a:lstStyle/>
            <a:p>
              <a:pPr defTabSz="914040">
                <a:defRPr/>
              </a:pPr>
              <a:r>
                <a:rPr lang="en-US" sz="4704" kern="0" dirty="0">
                  <a:solidFill>
                    <a:prstClr val="white"/>
                  </a:solidFill>
                  <a:latin typeface="Segoe UI Light"/>
                  <a:cs typeface="Segoe UI" panose="020B0502040204020203" pitchFamily="34" charset="0"/>
                </a:rPr>
                <a:t>Our consumer apps have rapidly evolved…</a:t>
              </a:r>
            </a:p>
          </p:txBody>
        </p:sp>
      </p:grpSp>
    </p:spTree>
    <p:extLst>
      <p:ext uri="{BB962C8B-B14F-4D97-AF65-F5344CB8AC3E}">
        <p14:creationId xmlns:p14="http://schemas.microsoft.com/office/powerpoint/2010/main" val="1445516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6.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FM2016" id="{8D0535DF-EFC5-4FA0-AAFC-F027CB2ED0F2}" vid="{C972A7A6-6A8A-4864-B9BA-36DEA67CA6EC}"/>
    </a:ext>
  </a:extLst>
</a:theme>
</file>

<file path=ppt/theme/theme7.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4117</Words>
  <Application>Microsoft Office PowerPoint</Application>
  <PresentationFormat>Widescreen</PresentationFormat>
  <Paragraphs>377</Paragraphs>
  <Slides>44</Slides>
  <Notes>32</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44</vt:i4>
      </vt:variant>
    </vt:vector>
  </HeadingPairs>
  <TitlesOfParts>
    <vt:vector size="67" baseType="lpstr">
      <vt:lpstr>Arial</vt:lpstr>
      <vt:lpstr>Calibri</vt:lpstr>
      <vt:lpstr>Calibri Light</vt:lpstr>
      <vt:lpstr>Consolas</vt:lpstr>
      <vt:lpstr>Courier New</vt:lpstr>
      <vt:lpstr>Gill Sans MT Condensed</vt:lpstr>
      <vt:lpstr>Open Sans Light</vt:lpstr>
      <vt:lpstr>Questrial</vt:lpstr>
      <vt:lpstr>Segoe UI</vt:lpstr>
      <vt:lpstr>Segoe UI Condensed</vt:lpstr>
      <vt:lpstr>Segoe UI Light</vt:lpstr>
      <vt:lpstr>Segoe UI Semibold</vt:lpstr>
      <vt:lpstr>Segoe UI Semilight</vt:lpstr>
      <vt:lpstr>Times New Roman</vt:lpstr>
      <vt:lpstr>Wingdings</vt:lpstr>
      <vt:lpstr>Office Theme</vt:lpstr>
      <vt:lpstr>MSVID_Product_Brand_template_16-9_WHITE_Cyan-accent</vt:lpstr>
      <vt:lpstr>1_MSVID_Product_Brand_template_16-9_WHITE_Cyan-accent</vt:lpstr>
      <vt:lpstr>1_Office Theme</vt:lpstr>
      <vt:lpstr>5-30055_Office Template 2012 - 16x9 - White Background</vt:lpstr>
      <vt:lpstr>5-30721_Build_2016_Template_Dark</vt:lpstr>
      <vt:lpstr>7_FY15 Enterprise identity theme</vt:lpstr>
      <vt:lpstr>think-cell Slide</vt:lpstr>
      <vt:lpstr>TUGA IT 2017</vt:lpstr>
      <vt:lpstr>PowerPoint Presentation</vt:lpstr>
      <vt:lpstr>PowerPoint Presentation</vt:lpstr>
      <vt:lpstr>How can PowerApps and Microsoft Flow allows your power users to quickly build Enterprise Mobile Apps</vt:lpstr>
      <vt:lpstr>PowerPoint Presentation</vt:lpstr>
      <vt:lpstr>PowerPoint Presentation</vt:lpstr>
      <vt:lpstr>PowerPoint Presentation</vt:lpstr>
      <vt:lpstr>Introduction to PowerApps  Custom apps for business needs No-code apps for tablet and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Flow  Automated workflows between apps and services Cross-platform data exchange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 IT 2016</dc:title>
  <dc:creator>André Vala</dc:creator>
  <cp:lastModifiedBy>Sandro Pereira</cp:lastModifiedBy>
  <cp:revision>32</cp:revision>
  <dcterms:created xsi:type="dcterms:W3CDTF">2016-05-15T23:39:35Z</dcterms:created>
  <dcterms:modified xsi:type="dcterms:W3CDTF">2017-05-18T09:13:36Z</dcterms:modified>
</cp:coreProperties>
</file>